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  <p:sldMasterId id="2147483664" r:id="rId2"/>
    <p:sldMasterId id="2147483676" r:id="rId3"/>
    <p:sldMasterId id="2147483688" r:id="rId4"/>
    <p:sldMasterId id="2147483700" r:id="rId5"/>
    <p:sldMasterId id="2147483712" r:id="rId6"/>
    <p:sldMasterId id="2147483882" r:id="rId7"/>
    <p:sldMasterId id="2147483942" r:id="rId8"/>
    <p:sldMasterId id="2147483955" r:id="rId9"/>
    <p:sldMasterId id="2147483967" r:id="rId10"/>
    <p:sldMasterId id="2147483979" r:id="rId11"/>
  </p:sldMasterIdLst>
  <p:notesMasterIdLst>
    <p:notesMasterId r:id="rId49"/>
  </p:notesMasterIdLst>
  <p:sldIdLst>
    <p:sldId id="369" r:id="rId12"/>
    <p:sldId id="416" r:id="rId13"/>
    <p:sldId id="389" r:id="rId14"/>
    <p:sldId id="388" r:id="rId15"/>
    <p:sldId id="390" r:id="rId16"/>
    <p:sldId id="391" r:id="rId17"/>
    <p:sldId id="392" r:id="rId18"/>
    <p:sldId id="417" r:id="rId19"/>
    <p:sldId id="393" r:id="rId20"/>
    <p:sldId id="394" r:id="rId21"/>
    <p:sldId id="395" r:id="rId22"/>
    <p:sldId id="397" r:id="rId23"/>
    <p:sldId id="419" r:id="rId24"/>
    <p:sldId id="398" r:id="rId25"/>
    <p:sldId id="399" r:id="rId26"/>
    <p:sldId id="420" r:id="rId27"/>
    <p:sldId id="332" r:id="rId28"/>
    <p:sldId id="421" r:id="rId29"/>
    <p:sldId id="333" r:id="rId30"/>
    <p:sldId id="334" r:id="rId31"/>
    <p:sldId id="381" r:id="rId32"/>
    <p:sldId id="382" r:id="rId33"/>
    <p:sldId id="383" r:id="rId34"/>
    <p:sldId id="400" r:id="rId35"/>
    <p:sldId id="401" r:id="rId36"/>
    <p:sldId id="402" r:id="rId37"/>
    <p:sldId id="403" r:id="rId38"/>
    <p:sldId id="404" r:id="rId39"/>
    <p:sldId id="405" r:id="rId40"/>
    <p:sldId id="407" r:id="rId41"/>
    <p:sldId id="408" r:id="rId42"/>
    <p:sldId id="410" r:id="rId43"/>
    <p:sldId id="413" r:id="rId44"/>
    <p:sldId id="422" r:id="rId45"/>
    <p:sldId id="412" r:id="rId46"/>
    <p:sldId id="414" r:id="rId47"/>
    <p:sldId id="415" r:id="rId48"/>
  </p:sldIdLst>
  <p:sldSz cx="9144000" cy="5143500" type="screen16x9"/>
  <p:notesSz cx="6858000" cy="9144000"/>
  <p:custDataLst>
    <p:tags r:id="rId5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90000"/>
    <a:srgbClr val="0000FF"/>
    <a:srgbClr val="CCFF99"/>
    <a:srgbClr val="FF0000"/>
    <a:srgbClr val="97F4FB"/>
    <a:srgbClr val="CC0000"/>
    <a:srgbClr val="F9E7F3"/>
    <a:srgbClr val="FFCC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6" autoAdjust="0"/>
    <p:restoredTop sz="94650" autoAdjust="0"/>
  </p:normalViewPr>
  <p:slideViewPr>
    <p:cSldViewPr snapToGrid="0" snapToObjects="1">
      <p:cViewPr varScale="1">
        <p:scale>
          <a:sx n="111" d="100"/>
          <a:sy n="111" d="100"/>
        </p:scale>
        <p:origin x="1092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tags" Target="tags/tag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18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12" Type="http://schemas.openxmlformats.org/officeDocument/2006/relationships/image" Target="../media/image17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11" Type="http://schemas.openxmlformats.org/officeDocument/2006/relationships/image" Target="../media/image16.wmf"/><Relationship Id="rId5" Type="http://schemas.openxmlformats.org/officeDocument/2006/relationships/image" Target="../media/image10.wmf"/><Relationship Id="rId10" Type="http://schemas.openxmlformats.org/officeDocument/2006/relationships/image" Target="../media/image15.wmf"/><Relationship Id="rId4" Type="http://schemas.openxmlformats.org/officeDocument/2006/relationships/image" Target="../media/image9.wmf"/><Relationship Id="rId9" Type="http://schemas.openxmlformats.org/officeDocument/2006/relationships/image" Target="../media/image14.wmf"/><Relationship Id="rId14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6.wmf"/><Relationship Id="rId7" Type="http://schemas.openxmlformats.org/officeDocument/2006/relationships/image" Target="../media/image97.wmf"/><Relationship Id="rId2" Type="http://schemas.openxmlformats.org/officeDocument/2006/relationships/image" Target="../media/image95.emf"/><Relationship Id="rId1" Type="http://schemas.openxmlformats.org/officeDocument/2006/relationships/image" Target="../media/image94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Relationship Id="rId9" Type="http://schemas.openxmlformats.org/officeDocument/2006/relationships/image" Target="../media/image99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image" Target="../media/image112.wmf"/><Relationship Id="rId18" Type="http://schemas.openxmlformats.org/officeDocument/2006/relationships/image" Target="../media/image117.wmf"/><Relationship Id="rId26" Type="http://schemas.openxmlformats.org/officeDocument/2006/relationships/image" Target="../media/image125.wmf"/><Relationship Id="rId3" Type="http://schemas.openxmlformats.org/officeDocument/2006/relationships/image" Target="../media/image102.wmf"/><Relationship Id="rId21" Type="http://schemas.openxmlformats.org/officeDocument/2006/relationships/image" Target="../media/image120.wmf"/><Relationship Id="rId7" Type="http://schemas.openxmlformats.org/officeDocument/2006/relationships/image" Target="../media/image106.wmf"/><Relationship Id="rId12" Type="http://schemas.openxmlformats.org/officeDocument/2006/relationships/image" Target="../media/image111.wmf"/><Relationship Id="rId17" Type="http://schemas.openxmlformats.org/officeDocument/2006/relationships/image" Target="../media/image116.wmf"/><Relationship Id="rId25" Type="http://schemas.openxmlformats.org/officeDocument/2006/relationships/image" Target="../media/image124.wmf"/><Relationship Id="rId2" Type="http://schemas.openxmlformats.org/officeDocument/2006/relationships/image" Target="../media/image101.wmf"/><Relationship Id="rId16" Type="http://schemas.openxmlformats.org/officeDocument/2006/relationships/image" Target="../media/image115.wmf"/><Relationship Id="rId20" Type="http://schemas.openxmlformats.org/officeDocument/2006/relationships/image" Target="../media/image119.wmf"/><Relationship Id="rId29" Type="http://schemas.openxmlformats.org/officeDocument/2006/relationships/image" Target="../media/image128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11" Type="http://schemas.openxmlformats.org/officeDocument/2006/relationships/image" Target="../media/image110.wmf"/><Relationship Id="rId24" Type="http://schemas.openxmlformats.org/officeDocument/2006/relationships/image" Target="../media/image123.wmf"/><Relationship Id="rId5" Type="http://schemas.openxmlformats.org/officeDocument/2006/relationships/image" Target="../media/image104.wmf"/><Relationship Id="rId15" Type="http://schemas.openxmlformats.org/officeDocument/2006/relationships/image" Target="../media/image114.wmf"/><Relationship Id="rId23" Type="http://schemas.openxmlformats.org/officeDocument/2006/relationships/image" Target="../media/image122.wmf"/><Relationship Id="rId28" Type="http://schemas.openxmlformats.org/officeDocument/2006/relationships/image" Target="../media/image127.wmf"/><Relationship Id="rId10" Type="http://schemas.openxmlformats.org/officeDocument/2006/relationships/image" Target="../media/image109.wmf"/><Relationship Id="rId19" Type="http://schemas.openxmlformats.org/officeDocument/2006/relationships/image" Target="../media/image118.wmf"/><Relationship Id="rId31" Type="http://schemas.openxmlformats.org/officeDocument/2006/relationships/image" Target="../media/image130.wmf"/><Relationship Id="rId4" Type="http://schemas.openxmlformats.org/officeDocument/2006/relationships/image" Target="../media/image103.wmf"/><Relationship Id="rId9" Type="http://schemas.openxmlformats.org/officeDocument/2006/relationships/image" Target="../media/image108.wmf"/><Relationship Id="rId14" Type="http://schemas.openxmlformats.org/officeDocument/2006/relationships/image" Target="../media/image113.wmf"/><Relationship Id="rId22" Type="http://schemas.openxmlformats.org/officeDocument/2006/relationships/image" Target="../media/image121.wmf"/><Relationship Id="rId27" Type="http://schemas.openxmlformats.org/officeDocument/2006/relationships/image" Target="../media/image126.wmf"/><Relationship Id="rId30" Type="http://schemas.openxmlformats.org/officeDocument/2006/relationships/image" Target="../media/image12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13" Type="http://schemas.openxmlformats.org/officeDocument/2006/relationships/image" Target="../media/image155.wmf"/><Relationship Id="rId3" Type="http://schemas.openxmlformats.org/officeDocument/2006/relationships/image" Target="../media/image147.wmf"/><Relationship Id="rId7" Type="http://schemas.openxmlformats.org/officeDocument/2006/relationships/image" Target="../media/image61.wmf"/><Relationship Id="rId12" Type="http://schemas.openxmlformats.org/officeDocument/2006/relationships/image" Target="../media/image154.wmf"/><Relationship Id="rId2" Type="http://schemas.openxmlformats.org/officeDocument/2006/relationships/image" Target="../media/image146.wmf"/><Relationship Id="rId16" Type="http://schemas.openxmlformats.org/officeDocument/2006/relationships/image" Target="../media/image158.wmf"/><Relationship Id="rId1" Type="http://schemas.openxmlformats.org/officeDocument/2006/relationships/image" Target="../media/image145.wmf"/><Relationship Id="rId6" Type="http://schemas.openxmlformats.org/officeDocument/2006/relationships/image" Target="../media/image150.wmf"/><Relationship Id="rId11" Type="http://schemas.openxmlformats.org/officeDocument/2006/relationships/image" Target="../media/image153.wmf"/><Relationship Id="rId5" Type="http://schemas.openxmlformats.org/officeDocument/2006/relationships/image" Target="../media/image149.wmf"/><Relationship Id="rId15" Type="http://schemas.openxmlformats.org/officeDocument/2006/relationships/image" Target="../media/image157.wmf"/><Relationship Id="rId10" Type="http://schemas.openxmlformats.org/officeDocument/2006/relationships/image" Target="../media/image152.emf"/><Relationship Id="rId4" Type="http://schemas.openxmlformats.org/officeDocument/2006/relationships/image" Target="../media/image148.wmf"/><Relationship Id="rId9" Type="http://schemas.openxmlformats.org/officeDocument/2006/relationships/image" Target="../media/image63.wmf"/><Relationship Id="rId14" Type="http://schemas.openxmlformats.org/officeDocument/2006/relationships/image" Target="../media/image15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161.wmf"/><Relationship Id="rId7" Type="http://schemas.openxmlformats.org/officeDocument/2006/relationships/image" Target="../media/image151.wmf"/><Relationship Id="rId12" Type="http://schemas.openxmlformats.org/officeDocument/2006/relationships/image" Target="../media/image156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6" Type="http://schemas.openxmlformats.org/officeDocument/2006/relationships/image" Target="../media/image61.wmf"/><Relationship Id="rId11" Type="http://schemas.openxmlformats.org/officeDocument/2006/relationships/image" Target="../media/image155.wmf"/><Relationship Id="rId5" Type="http://schemas.openxmlformats.org/officeDocument/2006/relationships/image" Target="../media/image163.emf"/><Relationship Id="rId10" Type="http://schemas.openxmlformats.org/officeDocument/2006/relationships/image" Target="../media/image154.wmf"/><Relationship Id="rId4" Type="http://schemas.openxmlformats.org/officeDocument/2006/relationships/image" Target="../media/image162.wmf"/><Relationship Id="rId9" Type="http://schemas.openxmlformats.org/officeDocument/2006/relationships/image" Target="../media/image153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61.wmf"/><Relationship Id="rId7" Type="http://schemas.openxmlformats.org/officeDocument/2006/relationships/image" Target="../media/image154.wmf"/><Relationship Id="rId12" Type="http://schemas.openxmlformats.org/officeDocument/2006/relationships/image" Target="../media/image162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6" Type="http://schemas.openxmlformats.org/officeDocument/2006/relationships/image" Target="../media/image153.wmf"/><Relationship Id="rId11" Type="http://schemas.openxmlformats.org/officeDocument/2006/relationships/image" Target="../media/image161.wmf"/><Relationship Id="rId5" Type="http://schemas.openxmlformats.org/officeDocument/2006/relationships/image" Target="../media/image63.wmf"/><Relationship Id="rId10" Type="http://schemas.openxmlformats.org/officeDocument/2006/relationships/image" Target="../media/image160.wmf"/><Relationship Id="rId4" Type="http://schemas.openxmlformats.org/officeDocument/2006/relationships/image" Target="../media/image151.wmf"/><Relationship Id="rId9" Type="http://schemas.openxmlformats.org/officeDocument/2006/relationships/image" Target="../media/image15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image" Target="../media/image25.wmf"/><Relationship Id="rId3" Type="http://schemas.openxmlformats.org/officeDocument/2006/relationships/image" Target="../media/image22.wmf"/><Relationship Id="rId7" Type="http://schemas.openxmlformats.org/officeDocument/2006/relationships/image" Target="../media/image13.wmf"/><Relationship Id="rId12" Type="http://schemas.openxmlformats.org/officeDocument/2006/relationships/image" Target="../media/image24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12.wmf"/><Relationship Id="rId11" Type="http://schemas.openxmlformats.org/officeDocument/2006/relationships/image" Target="../media/image23.wmf"/><Relationship Id="rId5" Type="http://schemas.openxmlformats.org/officeDocument/2006/relationships/image" Target="../media/image11.wmf"/><Relationship Id="rId10" Type="http://schemas.openxmlformats.org/officeDocument/2006/relationships/image" Target="../media/image16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5" Type="http://schemas.openxmlformats.org/officeDocument/2006/relationships/image" Target="../media/image178.wmf"/><Relationship Id="rId4" Type="http://schemas.openxmlformats.org/officeDocument/2006/relationships/image" Target="../media/image177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3" Type="http://schemas.openxmlformats.org/officeDocument/2006/relationships/image" Target="../media/image181.wmf"/><Relationship Id="rId7" Type="http://schemas.openxmlformats.org/officeDocument/2006/relationships/image" Target="../media/image185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6" Type="http://schemas.openxmlformats.org/officeDocument/2006/relationships/image" Target="../media/image184.wmf"/><Relationship Id="rId5" Type="http://schemas.openxmlformats.org/officeDocument/2006/relationships/image" Target="../media/image183.wmf"/><Relationship Id="rId4" Type="http://schemas.openxmlformats.org/officeDocument/2006/relationships/image" Target="../media/image182.wmf"/><Relationship Id="rId9" Type="http://schemas.openxmlformats.org/officeDocument/2006/relationships/image" Target="../media/image18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4" Type="http://schemas.openxmlformats.org/officeDocument/2006/relationships/image" Target="../media/image16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image" Target="../media/image190.emf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4.emf"/><Relationship Id="rId1" Type="http://schemas.openxmlformats.org/officeDocument/2006/relationships/image" Target="../media/image193.wmf"/><Relationship Id="rId6" Type="http://schemas.openxmlformats.org/officeDocument/2006/relationships/image" Target="../media/image198.wmf"/><Relationship Id="rId5" Type="http://schemas.openxmlformats.org/officeDocument/2006/relationships/image" Target="../media/image197.emf"/><Relationship Id="rId4" Type="http://schemas.openxmlformats.org/officeDocument/2006/relationships/image" Target="../media/image196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7" Type="http://schemas.openxmlformats.org/officeDocument/2006/relationships/image" Target="../media/image197.emf"/><Relationship Id="rId2" Type="http://schemas.openxmlformats.org/officeDocument/2006/relationships/image" Target="../media/image200.emf"/><Relationship Id="rId1" Type="http://schemas.openxmlformats.org/officeDocument/2006/relationships/image" Target="../media/image199.emf"/><Relationship Id="rId6" Type="http://schemas.openxmlformats.org/officeDocument/2006/relationships/image" Target="../media/image196.emf"/><Relationship Id="rId5" Type="http://schemas.openxmlformats.org/officeDocument/2006/relationships/image" Target="../media/image195.emf"/><Relationship Id="rId4" Type="http://schemas.openxmlformats.org/officeDocument/2006/relationships/image" Target="../media/image194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2" Type="http://schemas.openxmlformats.org/officeDocument/2006/relationships/image" Target="../media/image203.emf"/><Relationship Id="rId1" Type="http://schemas.openxmlformats.org/officeDocument/2006/relationships/image" Target="../media/image202.emf"/><Relationship Id="rId6" Type="http://schemas.openxmlformats.org/officeDocument/2006/relationships/image" Target="../media/image207.wmf"/><Relationship Id="rId5" Type="http://schemas.openxmlformats.org/officeDocument/2006/relationships/image" Target="../media/image206.wmf"/><Relationship Id="rId4" Type="http://schemas.openxmlformats.org/officeDocument/2006/relationships/image" Target="../media/image205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image" Target="../media/image209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wmf"/><Relationship Id="rId13" Type="http://schemas.openxmlformats.org/officeDocument/2006/relationships/image" Target="../media/image224.wmf"/><Relationship Id="rId3" Type="http://schemas.openxmlformats.org/officeDocument/2006/relationships/image" Target="../media/image214.wmf"/><Relationship Id="rId7" Type="http://schemas.openxmlformats.org/officeDocument/2006/relationships/image" Target="../media/image218.wmf"/><Relationship Id="rId12" Type="http://schemas.openxmlformats.org/officeDocument/2006/relationships/image" Target="../media/image223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Relationship Id="rId6" Type="http://schemas.openxmlformats.org/officeDocument/2006/relationships/image" Target="../media/image217.wmf"/><Relationship Id="rId11" Type="http://schemas.openxmlformats.org/officeDocument/2006/relationships/image" Target="../media/image222.wmf"/><Relationship Id="rId5" Type="http://schemas.openxmlformats.org/officeDocument/2006/relationships/image" Target="../media/image216.wmf"/><Relationship Id="rId10" Type="http://schemas.openxmlformats.org/officeDocument/2006/relationships/image" Target="../media/image221.wmf"/><Relationship Id="rId4" Type="http://schemas.openxmlformats.org/officeDocument/2006/relationships/image" Target="../media/image215.wmf"/><Relationship Id="rId9" Type="http://schemas.openxmlformats.org/officeDocument/2006/relationships/image" Target="../media/image220.wmf"/><Relationship Id="rId14" Type="http://schemas.openxmlformats.org/officeDocument/2006/relationships/image" Target="../media/image22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4.wmf"/><Relationship Id="rId3" Type="http://schemas.openxmlformats.org/officeDocument/2006/relationships/image" Target="../media/image28.wmf"/><Relationship Id="rId7" Type="http://schemas.openxmlformats.org/officeDocument/2006/relationships/image" Target="../media/image8.wmf"/><Relationship Id="rId12" Type="http://schemas.openxmlformats.org/officeDocument/2006/relationships/image" Target="../media/image13.wmf"/><Relationship Id="rId2" Type="http://schemas.openxmlformats.org/officeDocument/2006/relationships/image" Target="../media/image27.wmf"/><Relationship Id="rId16" Type="http://schemas.openxmlformats.org/officeDocument/2006/relationships/image" Target="../media/image1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11" Type="http://schemas.openxmlformats.org/officeDocument/2006/relationships/image" Target="../media/image12.wmf"/><Relationship Id="rId5" Type="http://schemas.openxmlformats.org/officeDocument/2006/relationships/image" Target="../media/image30.wmf"/><Relationship Id="rId15" Type="http://schemas.openxmlformats.org/officeDocument/2006/relationships/image" Target="../media/image16.wmf"/><Relationship Id="rId10" Type="http://schemas.openxmlformats.org/officeDocument/2006/relationships/image" Target="../media/image11.wmf"/><Relationship Id="rId4" Type="http://schemas.openxmlformats.org/officeDocument/2006/relationships/image" Target="../media/image29.wmf"/><Relationship Id="rId9" Type="http://schemas.openxmlformats.org/officeDocument/2006/relationships/image" Target="../media/image10.wmf"/><Relationship Id="rId14" Type="http://schemas.openxmlformats.org/officeDocument/2006/relationships/image" Target="../media/image15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image" Target="../media/image61.wmf"/><Relationship Id="rId7" Type="http://schemas.openxmlformats.org/officeDocument/2006/relationships/image" Target="../media/image160.wmf"/><Relationship Id="rId12" Type="http://schemas.openxmlformats.org/officeDocument/2006/relationships/image" Target="../media/image231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228.wmf"/><Relationship Id="rId11" Type="http://schemas.openxmlformats.org/officeDocument/2006/relationships/image" Target="../media/image230.wmf"/><Relationship Id="rId5" Type="http://schemas.openxmlformats.org/officeDocument/2006/relationships/image" Target="../media/image227.wmf"/><Relationship Id="rId10" Type="http://schemas.openxmlformats.org/officeDocument/2006/relationships/image" Target="../media/image229.wmf"/><Relationship Id="rId4" Type="http://schemas.openxmlformats.org/officeDocument/2006/relationships/image" Target="../media/image226.wmf"/><Relationship Id="rId9" Type="http://schemas.openxmlformats.org/officeDocument/2006/relationships/image" Target="../media/image162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wmf"/><Relationship Id="rId7" Type="http://schemas.openxmlformats.org/officeDocument/2006/relationships/image" Target="../media/image239.wmf"/><Relationship Id="rId2" Type="http://schemas.openxmlformats.org/officeDocument/2006/relationships/image" Target="../media/image234.wmf"/><Relationship Id="rId1" Type="http://schemas.openxmlformats.org/officeDocument/2006/relationships/image" Target="../media/image233.wmf"/><Relationship Id="rId6" Type="http://schemas.openxmlformats.org/officeDocument/2006/relationships/image" Target="../media/image238.wmf"/><Relationship Id="rId5" Type="http://schemas.openxmlformats.org/officeDocument/2006/relationships/image" Target="../media/image237.wmf"/><Relationship Id="rId4" Type="http://schemas.openxmlformats.org/officeDocument/2006/relationships/image" Target="../media/image23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Relationship Id="rId5" Type="http://schemas.openxmlformats.org/officeDocument/2006/relationships/image" Target="../media/image239.wmf"/><Relationship Id="rId4" Type="http://schemas.openxmlformats.org/officeDocument/2006/relationships/image" Target="../media/image23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42.wmf"/><Relationship Id="rId5" Type="http://schemas.openxmlformats.org/officeDocument/2006/relationships/image" Target="../media/image36.wmf"/><Relationship Id="rId10" Type="http://schemas.openxmlformats.org/officeDocument/2006/relationships/image" Target="../media/image41.wmf"/><Relationship Id="rId4" Type="http://schemas.openxmlformats.org/officeDocument/2006/relationships/image" Target="../media/image35.wmf"/><Relationship Id="rId9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image" Target="../media/image33.wmf"/><Relationship Id="rId18" Type="http://schemas.openxmlformats.org/officeDocument/2006/relationships/image" Target="../media/image38.w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12" Type="http://schemas.openxmlformats.org/officeDocument/2006/relationships/image" Target="../media/image32.wmf"/><Relationship Id="rId17" Type="http://schemas.openxmlformats.org/officeDocument/2006/relationships/image" Target="../media/image54.wmf"/><Relationship Id="rId2" Type="http://schemas.openxmlformats.org/officeDocument/2006/relationships/image" Target="../media/image44.wmf"/><Relationship Id="rId16" Type="http://schemas.openxmlformats.org/officeDocument/2006/relationships/image" Target="../media/image36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11" Type="http://schemas.openxmlformats.org/officeDocument/2006/relationships/image" Target="../media/image53.wmf"/><Relationship Id="rId5" Type="http://schemas.openxmlformats.org/officeDocument/2006/relationships/image" Target="../media/image47.wmf"/><Relationship Id="rId15" Type="http://schemas.openxmlformats.org/officeDocument/2006/relationships/image" Target="../media/image35.wmf"/><Relationship Id="rId10" Type="http://schemas.openxmlformats.org/officeDocument/2006/relationships/image" Target="../media/image52.wmf"/><Relationship Id="rId19" Type="http://schemas.openxmlformats.org/officeDocument/2006/relationships/image" Target="../media/image39.wmf"/><Relationship Id="rId4" Type="http://schemas.openxmlformats.org/officeDocument/2006/relationships/image" Target="../media/image46.wmf"/><Relationship Id="rId9" Type="http://schemas.openxmlformats.org/officeDocument/2006/relationships/image" Target="../media/image51.wmf"/><Relationship Id="rId1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image" Target="../media/image67.wmf"/><Relationship Id="rId3" Type="http://schemas.openxmlformats.org/officeDocument/2006/relationships/image" Target="../media/image59.wmf"/><Relationship Id="rId7" Type="http://schemas.openxmlformats.org/officeDocument/2006/relationships/image" Target="../media/image61.wmf"/><Relationship Id="rId12" Type="http://schemas.openxmlformats.org/officeDocument/2006/relationships/image" Target="../media/image66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13.wmf"/><Relationship Id="rId11" Type="http://schemas.openxmlformats.org/officeDocument/2006/relationships/image" Target="../media/image65.wmf"/><Relationship Id="rId5" Type="http://schemas.openxmlformats.org/officeDocument/2006/relationships/image" Target="../media/image12.wmf"/><Relationship Id="rId15" Type="http://schemas.openxmlformats.org/officeDocument/2006/relationships/image" Target="../media/image69.wmf"/><Relationship Id="rId10" Type="http://schemas.openxmlformats.org/officeDocument/2006/relationships/image" Target="../media/image64.wmf"/><Relationship Id="rId4" Type="http://schemas.openxmlformats.org/officeDocument/2006/relationships/image" Target="../media/image60.wmf"/><Relationship Id="rId9" Type="http://schemas.openxmlformats.org/officeDocument/2006/relationships/image" Target="../media/image63.wmf"/><Relationship Id="rId14" Type="http://schemas.openxmlformats.org/officeDocument/2006/relationships/image" Target="../media/image68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Relationship Id="rId9" Type="http://schemas.openxmlformats.org/officeDocument/2006/relationships/image" Target="../media/image78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84.wmf"/><Relationship Id="rId3" Type="http://schemas.openxmlformats.org/officeDocument/2006/relationships/image" Target="../media/image81.wmf"/><Relationship Id="rId7" Type="http://schemas.openxmlformats.org/officeDocument/2006/relationships/image" Target="../media/image60.wmf"/><Relationship Id="rId12" Type="http://schemas.openxmlformats.org/officeDocument/2006/relationships/image" Target="../media/image63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6" Type="http://schemas.openxmlformats.org/officeDocument/2006/relationships/image" Target="../media/image59.wmf"/><Relationship Id="rId11" Type="http://schemas.openxmlformats.org/officeDocument/2006/relationships/image" Target="../media/image62.wmf"/><Relationship Id="rId5" Type="http://schemas.openxmlformats.org/officeDocument/2006/relationships/image" Target="../media/image83.wmf"/><Relationship Id="rId10" Type="http://schemas.openxmlformats.org/officeDocument/2006/relationships/image" Target="../media/image61.wmf"/><Relationship Id="rId4" Type="http://schemas.openxmlformats.org/officeDocument/2006/relationships/image" Target="../media/image82.wmf"/><Relationship Id="rId9" Type="http://schemas.openxmlformats.org/officeDocument/2006/relationships/image" Target="../media/image13.wmf"/><Relationship Id="rId14" Type="http://schemas.openxmlformats.org/officeDocument/2006/relationships/image" Target="../media/image85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89.wmf"/><Relationship Id="rId7" Type="http://schemas.openxmlformats.org/officeDocument/2006/relationships/image" Target="../media/image92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77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Relationship Id="rId9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88618E28-65D0-4CA7-97FF-1048B272FB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5371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冷凝器和蒸发器里面的气体变化过程也近似为等温过程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18E28-65D0-4CA7-97FF-1048B272FB0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602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这个常量取决于积分限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18E28-65D0-4CA7-97FF-1048B272FB0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614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走马灯，最早的记载是</a:t>
            </a:r>
            <a:r>
              <a:rPr lang="en-US" altLang="zh-CN" smtClean="0"/>
              <a:t>1500</a:t>
            </a:r>
            <a:r>
              <a:rPr lang="zh-CN" altLang="en-US" smtClean="0"/>
              <a:t>年前的隋朝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18E28-65D0-4CA7-97FF-1048B272FB0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148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576262"/>
            <a:ext cx="1943100" cy="39957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576262"/>
            <a:ext cx="5676900" cy="39957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533BDD-452E-4020-8879-463277F8968F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918643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83B856-5C4A-4269-9A53-685E5B43379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985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FFDDA-31AB-4946-875A-43B0943D995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349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15550-4759-4CE5-8C49-097C14D694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72804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F2DD0-E239-40BD-BFB8-F9E234FC90B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109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E04DA-17F7-4225-919A-A5EBCD46039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2083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3FE995-7DE2-4029-935A-4B29050CE71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18600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09EEB6-93A3-4432-813B-8473841E07F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5484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DB42-7274-4427-BC2C-772D41E37C1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676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22ED6-39FC-49A6-B59E-12710F0B096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68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48851-3BAF-4C8F-A96E-78CE1665796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640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72276-F804-4B50-90D7-203D680D951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0410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344AB-1DED-47FA-8A79-3C91C0E0B29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94055"/>
      </p:ext>
    </p:extLst>
  </p:cSld>
  <p:clrMapOvr>
    <a:masterClrMapping/>
  </p:clrMapOvr>
  <p:transition spd="slow">
    <p:dissolv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041B9-8E72-4125-A393-B615B769DB1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678835"/>
      </p:ext>
    </p:extLst>
  </p:cSld>
  <p:clrMapOvr>
    <a:masterClrMapping/>
  </p:clrMapOvr>
  <p:transition spd="slow">
    <p:dissolv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2FF44-2042-4F13-93E3-13AEABF970D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829033"/>
      </p:ext>
    </p:extLst>
  </p:cSld>
  <p:clrMapOvr>
    <a:masterClrMapping/>
  </p:clrMapOvr>
  <p:transition spd="slow">
    <p:dissolv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7E5F4-FE8C-4111-BDB0-75C4EB51D38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67253"/>
      </p:ext>
    </p:extLst>
  </p:cSld>
  <p:clrMapOvr>
    <a:masterClrMapping/>
  </p:clrMapOvr>
  <p:transition spd="slow">
    <p:dissolv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DBB15-6B97-4D6E-A5EB-70F769E6843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327587"/>
      </p:ext>
    </p:extLst>
  </p:cSld>
  <p:clrMapOvr>
    <a:masterClrMapping/>
  </p:clrMapOvr>
  <p:transition spd="slow">
    <p:dissolv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25CBF-5BBD-49E2-BF4B-BD75068F26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762009"/>
      </p:ext>
    </p:extLst>
  </p:cSld>
  <p:clrMapOvr>
    <a:masterClrMapping/>
  </p:clrMapOvr>
  <p:transition spd="slow">
    <p:dissolv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5E4AF-0FFC-495B-8501-EB4DA3AA7C8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41964"/>
      </p:ext>
    </p:extLst>
  </p:cSld>
  <p:clrMapOvr>
    <a:masterClrMapping/>
  </p:clrMapOvr>
  <p:transition spd="slow">
    <p:dissolv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260DBD-3915-4341-8918-E7F47ECD7B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655184"/>
      </p:ext>
    </p:extLst>
  </p:cSld>
  <p:clrMapOvr>
    <a:masterClrMapping/>
  </p:clrMapOvr>
  <p:transition spd="slow"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66533E-5A67-4EFD-97B1-F7ABF33E45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839689"/>
      </p:ext>
    </p:extLst>
  </p:cSld>
  <p:clrMapOvr>
    <a:masterClrMapping/>
  </p:clrMapOvr>
  <p:transition spd="slow">
    <p:dissolv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1CF13-A6D0-414A-8BE5-016950E704F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33953"/>
      </p:ext>
    </p:extLst>
  </p:cSld>
  <p:clrMapOvr>
    <a:masterClrMapping/>
  </p:clrMapOvr>
  <p:transition spd="slow">
    <p:dissolv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60E10-B1A0-4ED2-AC6F-E4020886E9E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77975"/>
      </p:ext>
    </p:extLst>
  </p:cSld>
  <p:clrMapOvr>
    <a:masterClrMapping/>
  </p:clrMapOvr>
  <p:transition spd="slow"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1BFB58-B93E-4217-A9E1-A7DCD0CF6E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108756-3B8C-492E-AFE2-71A3C8BE211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BB2DC3-DED3-4EC7-8A18-901642A3AEC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C69BCC-9D53-4AAA-92EF-BC5399853E4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64AAE1-A64D-42C8-8EE2-6FCE0162F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DFDE38-1B2B-4974-B65A-223A1EF018B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448098-199F-4179-A6A1-F3F5AAA1260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D7B6D-13FB-4D7D-B7CF-043761DB057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E8597-3A7D-4BCD-B780-E4C8591896B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140236-240B-4A8F-8AE6-62F5552838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99606-5EFF-4332-A8B9-6883575D220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CACC5-9807-44A1-B39D-685356B1688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A509BA-944C-461F-A3BB-E44A7CC196F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E892E0-70F3-4D92-B3B0-090DD83BA33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82DAB3-8022-46F4-9A79-DCA222038CE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27A40B-5B3E-4CA2-B261-914810AD6E9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EFD89-BC17-4667-BF78-9C531387C04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09954-2B9B-4407-A4DF-143EB348BEA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285717-0B6D-4529-A2A3-CDCA7F0B9B2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9DE6C4-0E8C-4C4B-BD95-97ACDECB010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B1F30E-58BB-4A17-AF7C-4C3FDAFC2CF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B97DB5-D64A-4EEA-AA4F-02D46E0E35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457200"/>
            <a:ext cx="7772400" cy="857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485900"/>
            <a:ext cx="3810000" cy="1485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85900"/>
            <a:ext cx="3810000" cy="1485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3086100"/>
            <a:ext cx="3810000" cy="1485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086100"/>
            <a:ext cx="3810000" cy="1485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85800" y="468630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fld id="{938E94A2-9A73-48A4-BDCE-3A753E1FF04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9" name="Rectangle 31"/>
          <p:cNvSpPr>
            <a:spLocks noGrp="1" noChangeArrowheads="1"/>
          </p:cNvSpPr>
          <p:nvPr>
            <p:ph type="dt" sz="quarter" idx="2"/>
          </p:nvPr>
        </p:nvSpPr>
        <p:spPr>
          <a:xfrm>
            <a:off x="685800" y="476131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37920" name="Rectangle 32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761310"/>
            <a:ext cx="2895600" cy="3429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37921" name="Rectangle 3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08304" y="4821138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fld id="{443EE585-B32A-4C60-B717-0FCF3CE634DB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7036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75512" y="4775597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fld id="{D4332F16-DF9C-49A0-8325-47291676EDBC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 dirty="0">
              <a:solidFill>
                <a:srgbClr val="545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623663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2B2EC6-351B-4C6C-BFE2-CEDEF8348AD4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01372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6438A2-2DA4-4067-A08E-D5431EB22BE1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300269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391819-E1D8-4900-9E30-4BE56169B23B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95385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0D979-E79C-4FB7-BADD-5AE0CD09F3D9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7268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236296" y="4785996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fld id="{6C956EC0-8506-4482-8E3C-76F37D92AB6E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 dirty="0">
              <a:solidFill>
                <a:srgbClr val="545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454228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23DC8-3550-4B9A-AD8B-329D79ADB7D2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029800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CE0D0C-AE5A-4ABB-B99A-15355170965B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49934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4547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0A77BF-D40C-4DB0-9048-63CE588F8352}" type="slidenum">
              <a:rPr lang="en-US" altLang="zh-CN">
                <a:solidFill>
                  <a:srgbClr val="545472"/>
                </a:solidFill>
              </a:rPr>
              <a:pPr/>
              <a:t>‹#›</a:t>
            </a:fld>
            <a:endParaRPr lang="en-US" altLang="zh-CN">
              <a:solidFill>
                <a:srgbClr val="545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1452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1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15" name="灯片编号占位符 15"/>
          <p:cNvSpPr>
            <a:spLocks/>
          </p:cNvSpPr>
          <p:nvPr/>
        </p:nvSpPr>
        <p:spPr bwMode="auto">
          <a:xfrm>
            <a:off x="7020272" y="4944201"/>
            <a:ext cx="21336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/>
            </a:lvl1pPr>
          </a:lstStyle>
          <a:p>
            <a:pPr algn="r">
              <a:defRPr/>
            </a:pPr>
            <a:fld id="{8893FDAB-DF94-4A0E-9123-6E82D64420F4}" type="slidenum">
              <a:rPr lang="zh-CN" altLang="en-US" sz="1050" b="1" smtClean="0">
                <a:solidFill>
                  <a:srgbClr val="0000CC"/>
                </a:solidFill>
                <a:latin typeface="Calibri" pitchFamily="34" charset="0"/>
                <a:ea typeface="宋体" pitchFamily="2" charset="-122"/>
              </a:rPr>
              <a:pPr algn="r">
                <a:defRPr/>
              </a:pPr>
              <a:t>‹#›</a:t>
            </a:fld>
            <a:endParaRPr lang="en-US" altLang="zh-CN" sz="1050" b="1" dirty="0">
              <a:solidFill>
                <a:srgbClr val="0000CC"/>
              </a:solidFill>
              <a:latin typeface="Calibri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50" b="0" smtClean="0">
                <a:solidFill>
                  <a:schemeClr val="tx1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 b="0" smtClean="0">
                <a:solidFill>
                  <a:schemeClr val="tx1"/>
                </a:solidFill>
                <a:latin typeface="+mn-lt"/>
                <a:ea typeface="宋体" pitchFamily="2" charset="-122"/>
              </a:defRPr>
            </a:lvl1pPr>
          </a:lstStyle>
          <a:p>
            <a:pPr algn="ctr"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73900" y="4933950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 smtClean="0">
                <a:solidFill>
                  <a:schemeClr val="tx1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6615EB05-443B-4B6B-8092-04761C741FF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05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7939" y="4706542"/>
            <a:ext cx="9134475" cy="411956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400" b="1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5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 b="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588" y="4686300"/>
            <a:ext cx="2133600" cy="3571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7D16B47-C6EB-4CD9-9BD0-068206D5F6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11114" y="4763"/>
            <a:ext cx="9134475" cy="411956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400" b="1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2879726" y="4750594"/>
            <a:ext cx="2858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>
                <a:solidFill>
                  <a:srgbClr val="0066FF"/>
                </a:solidFill>
                <a:latin typeface="隶书" pitchFamily="49" charset="-122"/>
                <a:ea typeface="隶书" pitchFamily="49" charset="-122"/>
              </a:rPr>
              <a:t>山东轻工业学院 数理学院</a:t>
            </a:r>
            <a:endParaRPr lang="zh-CN" altLang="en-US" sz="2100" b="1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 userDrawn="1"/>
        </p:nvSpPr>
        <p:spPr bwMode="auto">
          <a:xfrm>
            <a:off x="450851" y="8335"/>
            <a:ext cx="208262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100" b="1">
                <a:solidFill>
                  <a:srgbClr val="008000"/>
                </a:solidFill>
                <a:latin typeface="隶书" pitchFamily="49" charset="-122"/>
                <a:ea typeface="隶书" pitchFamily="49" charset="-122"/>
              </a:rPr>
              <a:t>第九章  热力学</a:t>
            </a:r>
          </a:p>
        </p:txBody>
      </p:sp>
      <p:sp>
        <p:nvSpPr>
          <p:cNvPr id="1035" name="AutoShape 11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680450" y="4910138"/>
            <a:ext cx="381000" cy="171450"/>
          </a:xfrm>
          <a:prstGeom prst="actionButtonForwardNext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400" b="1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6" name="AutoShape 12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>
            <a:off x="8286750" y="4910138"/>
            <a:ext cx="381000" cy="171450"/>
          </a:xfrm>
          <a:prstGeom prst="actionButtonBackPrevious">
            <a:avLst/>
          </a:prstGeom>
          <a:solidFill>
            <a:srgbClr val="FFCC99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400" b="1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94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</p:sldLayoutIdLst>
  <p:transition spd="slow">
    <p:dissolv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>
              <a:solidFill>
                <a:srgbClr val="FFFFFF"/>
              </a:solidFill>
            </a:endParaRPr>
          </a:p>
        </p:txBody>
      </p:sp>
      <p:sp>
        <p:nvSpPr>
          <p:cNvPr id="15" name="灯片编号占位符 15"/>
          <p:cNvSpPr>
            <a:spLocks/>
          </p:cNvSpPr>
          <p:nvPr/>
        </p:nvSpPr>
        <p:spPr bwMode="auto">
          <a:xfrm>
            <a:off x="6948264" y="4894008"/>
            <a:ext cx="21336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/>
            </a:lvl1pPr>
          </a:lstStyle>
          <a:p>
            <a:pPr algn="r">
              <a:defRPr/>
            </a:pPr>
            <a:fld id="{AAF111BD-C865-472D-9F08-4E4774BB0EE0}" type="slidenum">
              <a:rPr lang="zh-CN" altLang="en-US" sz="1050" b="1" smtClean="0">
                <a:solidFill>
                  <a:srgbClr val="0000CC"/>
                </a:solidFill>
                <a:latin typeface="Calibri" pitchFamily="34" charset="0"/>
                <a:ea typeface="宋体" pitchFamily="2" charset="-122"/>
              </a:rPr>
              <a:pPr algn="r">
                <a:defRPr/>
              </a:pPr>
              <a:t>‹#›</a:t>
            </a:fld>
            <a:endParaRPr lang="en-US" altLang="zh-CN" sz="1050" b="1" dirty="0">
              <a:solidFill>
                <a:srgbClr val="0000CC"/>
              </a:solidFill>
              <a:latin typeface="Calibri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>
              <a:solidFill>
                <a:srgbClr val="FFFFFF"/>
              </a:solidFill>
            </a:endParaRPr>
          </a:p>
        </p:txBody>
      </p:sp>
      <p:sp>
        <p:nvSpPr>
          <p:cNvPr id="15" name="灯片编号占位符 15"/>
          <p:cNvSpPr>
            <a:spLocks/>
          </p:cNvSpPr>
          <p:nvPr/>
        </p:nvSpPr>
        <p:spPr bwMode="auto">
          <a:xfrm>
            <a:off x="6948264" y="4894008"/>
            <a:ext cx="21336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/>
            </a:lvl1pPr>
          </a:lstStyle>
          <a:p>
            <a:pPr algn="r">
              <a:defRPr/>
            </a:pPr>
            <a:fld id="{75F51ED1-76EC-4904-9317-CB5FD12961BF}" type="slidenum">
              <a:rPr lang="zh-CN" altLang="en-US" sz="1050" b="1" smtClean="0">
                <a:solidFill>
                  <a:srgbClr val="0000CC"/>
                </a:solidFill>
                <a:latin typeface="Calibri" pitchFamily="34" charset="0"/>
                <a:ea typeface="宋体" pitchFamily="2" charset="-122"/>
              </a:rPr>
              <a:pPr algn="r">
                <a:defRPr/>
              </a:pPr>
              <a:t>‹#›</a:t>
            </a:fld>
            <a:endParaRPr lang="en-US" altLang="zh-CN" sz="1050" b="1" dirty="0">
              <a:solidFill>
                <a:srgbClr val="0000CC"/>
              </a:solidFill>
              <a:latin typeface="Calibri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>
              <a:solidFill>
                <a:srgbClr val="FFFFFF"/>
              </a:solidFill>
            </a:endParaRPr>
          </a:p>
        </p:txBody>
      </p:sp>
      <p:sp>
        <p:nvSpPr>
          <p:cNvPr id="15" name="灯片编号占位符 15"/>
          <p:cNvSpPr>
            <a:spLocks/>
          </p:cNvSpPr>
          <p:nvPr/>
        </p:nvSpPr>
        <p:spPr bwMode="auto">
          <a:xfrm>
            <a:off x="6974904" y="4894008"/>
            <a:ext cx="21336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/>
            </a:lvl1pPr>
          </a:lstStyle>
          <a:p>
            <a:pPr algn="r">
              <a:defRPr/>
            </a:pPr>
            <a:fld id="{2ECFF334-78B2-4365-A56E-FBD5CF004800}" type="slidenum">
              <a:rPr lang="zh-CN" altLang="en-US" sz="1050" b="1" smtClean="0">
                <a:solidFill>
                  <a:srgbClr val="0000CC"/>
                </a:solidFill>
                <a:latin typeface="Calibri" pitchFamily="34" charset="0"/>
                <a:ea typeface="宋体" pitchFamily="2" charset="-122"/>
              </a:rPr>
              <a:pPr algn="r">
                <a:defRPr/>
              </a:pPr>
              <a:t>‹#›</a:t>
            </a:fld>
            <a:endParaRPr lang="en-US" altLang="zh-CN" sz="1050" b="1" dirty="0">
              <a:solidFill>
                <a:srgbClr val="0000CC"/>
              </a:solidFill>
              <a:latin typeface="Calibri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>
              <a:solidFill>
                <a:srgbClr val="FFFFFF"/>
              </a:solidFill>
            </a:endParaRPr>
          </a:p>
        </p:txBody>
      </p:sp>
      <p:sp>
        <p:nvSpPr>
          <p:cNvPr id="15" name="灯片编号占位符 15"/>
          <p:cNvSpPr>
            <a:spLocks/>
          </p:cNvSpPr>
          <p:nvPr/>
        </p:nvSpPr>
        <p:spPr bwMode="auto">
          <a:xfrm>
            <a:off x="6974904" y="4890195"/>
            <a:ext cx="21336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/>
            </a:lvl1pPr>
          </a:lstStyle>
          <a:p>
            <a:pPr algn="r">
              <a:defRPr/>
            </a:pPr>
            <a:fld id="{CEF970E3-15E1-435C-BADA-EA2CDE9329BA}" type="slidenum">
              <a:rPr lang="zh-CN" altLang="en-US" sz="1050" b="1" smtClean="0">
                <a:solidFill>
                  <a:srgbClr val="0000CC"/>
                </a:solidFill>
                <a:latin typeface="Calibri" pitchFamily="34" charset="0"/>
                <a:ea typeface="宋体" pitchFamily="2" charset="-122"/>
              </a:rPr>
              <a:pPr algn="r">
                <a:defRPr/>
              </a:pPr>
              <a:t>‹#›</a:t>
            </a:fld>
            <a:endParaRPr lang="en-US" altLang="zh-CN" sz="1050" b="1" dirty="0">
              <a:solidFill>
                <a:srgbClr val="0000CC"/>
              </a:solidFill>
              <a:latin typeface="Calibri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5"/>
          <p:cNvSpPr>
            <a:spLocks/>
          </p:cNvSpPr>
          <p:nvPr/>
        </p:nvSpPr>
        <p:spPr bwMode="auto">
          <a:xfrm>
            <a:off x="6948264" y="4890195"/>
            <a:ext cx="21336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/>
            </a:lvl1pPr>
          </a:lstStyle>
          <a:p>
            <a:pPr algn="r">
              <a:defRPr/>
            </a:pPr>
            <a:fld id="{17D17F72-0169-4C71-BD57-63F1884FBC7E}" type="slidenum">
              <a:rPr lang="zh-CN" altLang="en-US" sz="1050" b="1" smtClean="0">
                <a:solidFill>
                  <a:srgbClr val="0000CC"/>
                </a:solidFill>
                <a:latin typeface="Calibri" pitchFamily="34" charset="0"/>
                <a:ea typeface="宋体" pitchFamily="2" charset="-122"/>
              </a:rPr>
              <a:pPr algn="r">
                <a:defRPr/>
              </a:pPr>
              <a:t>‹#›</a:t>
            </a:fld>
            <a:endParaRPr lang="en-US" altLang="zh-CN" sz="1050" b="1" dirty="0">
              <a:solidFill>
                <a:srgbClr val="0000CC"/>
              </a:solidFill>
              <a:latin typeface="Calibri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endParaRPr kumimoji="1" lang="en-US" altLang="zh-CN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kumimoji="1" lang="en-US" altLang="zh-CN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A2EFB36F-CF6F-4A86-8CF3-4527BAD38192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pPr/>
              <a:t>‹#›</a:t>
            </a:fld>
            <a:endParaRPr kumimoji="1" lang="en-US" altLang="zh-CN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endParaRPr kumimoji="1" lang="en-US" altLang="zh-CN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kumimoji="1" lang="en-US" altLang="zh-CN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49A6EAF9-5A85-4D70-992C-128A10DC2B73}" type="slidenum"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pPr/>
              <a:t>‹#›</a:t>
            </a:fld>
            <a:endParaRPr kumimoji="1" lang="en-US" altLang="zh-CN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</p:sldLayoutIdLst>
  <p:transition>
    <p:random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3" name="Rectangle 29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76263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6894" name="Rectangle 3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6895" name="Rectangle 3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5163" y="4775597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050" b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endParaRPr lang="en-US" altLang="zh-CN">
              <a:solidFill>
                <a:srgbClr val="545472"/>
              </a:solidFill>
              <a:ea typeface="宋体" pitchFamily="2" charset="-122"/>
            </a:endParaRPr>
          </a:p>
        </p:txBody>
      </p:sp>
      <p:sp>
        <p:nvSpPr>
          <p:cNvPr id="36896" name="Rectangle 3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3563" y="4775597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050" b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pPr algn="ctr"/>
            <a:endParaRPr lang="en-US" altLang="zh-CN">
              <a:solidFill>
                <a:srgbClr val="545472"/>
              </a:solidFill>
              <a:ea typeface="宋体" pitchFamily="2" charset="-122"/>
            </a:endParaRPr>
          </a:p>
        </p:txBody>
      </p:sp>
      <p:sp>
        <p:nvSpPr>
          <p:cNvPr id="36897" name="Rectangle 3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2563" y="4775597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050" b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fld id="{67CD2F7F-6AFD-4087-AC63-B8D8BB964C97}" type="slidenum">
              <a:rPr lang="en-US" altLang="zh-CN">
                <a:solidFill>
                  <a:srgbClr val="545472"/>
                </a:solidFill>
                <a:ea typeface="宋体" pitchFamily="2" charset="-122"/>
              </a:rPr>
              <a:pPr/>
              <a:t>‹#›</a:t>
            </a:fld>
            <a:endParaRPr lang="en-US" altLang="zh-CN">
              <a:solidFill>
                <a:srgbClr val="545472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280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SzPct val="90000"/>
        <a:buBlip>
          <a:blip r:embed="rId13"/>
        </a:buBlip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SzPct val="80000"/>
        <a:buBlip>
          <a:blip r:embed="rId14"/>
        </a:buBlip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5"/>
        </a:buBlip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6"/>
        </a:buBlip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13" Type="http://schemas.openxmlformats.org/officeDocument/2006/relationships/image" Target="../media/image83.wmf"/><Relationship Id="rId18" Type="http://schemas.openxmlformats.org/officeDocument/2006/relationships/oleObject" Target="../embeddings/oleObject104.bin"/><Relationship Id="rId26" Type="http://schemas.openxmlformats.org/officeDocument/2006/relationships/oleObject" Target="../embeddings/oleObject108.bin"/><Relationship Id="rId3" Type="http://schemas.openxmlformats.org/officeDocument/2006/relationships/image" Target="../media/image86.png"/><Relationship Id="rId21" Type="http://schemas.openxmlformats.org/officeDocument/2006/relationships/image" Target="../media/image13.wmf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101.bin"/><Relationship Id="rId17" Type="http://schemas.openxmlformats.org/officeDocument/2006/relationships/image" Target="../media/image60.wmf"/><Relationship Id="rId25" Type="http://schemas.openxmlformats.org/officeDocument/2006/relationships/image" Target="../media/image62.wmf"/><Relationship Id="rId2" Type="http://schemas.openxmlformats.org/officeDocument/2006/relationships/slideLayout" Target="../slideLayouts/slideLayout40.xml"/><Relationship Id="rId16" Type="http://schemas.openxmlformats.org/officeDocument/2006/relationships/oleObject" Target="../embeddings/oleObject103.bin"/><Relationship Id="rId20" Type="http://schemas.openxmlformats.org/officeDocument/2006/relationships/oleObject" Target="../embeddings/oleObject105.bin"/><Relationship Id="rId29" Type="http://schemas.openxmlformats.org/officeDocument/2006/relationships/image" Target="../media/image84.w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82.wmf"/><Relationship Id="rId24" Type="http://schemas.openxmlformats.org/officeDocument/2006/relationships/oleObject" Target="../embeddings/oleObject107.bin"/><Relationship Id="rId5" Type="http://schemas.openxmlformats.org/officeDocument/2006/relationships/image" Target="../media/image79.wmf"/><Relationship Id="rId15" Type="http://schemas.openxmlformats.org/officeDocument/2006/relationships/image" Target="../media/image59.wmf"/><Relationship Id="rId23" Type="http://schemas.openxmlformats.org/officeDocument/2006/relationships/image" Target="../media/image61.wmf"/><Relationship Id="rId28" Type="http://schemas.openxmlformats.org/officeDocument/2006/relationships/oleObject" Target="../embeddings/oleObject109.bin"/><Relationship Id="rId10" Type="http://schemas.openxmlformats.org/officeDocument/2006/relationships/oleObject" Target="../embeddings/oleObject100.bin"/><Relationship Id="rId19" Type="http://schemas.openxmlformats.org/officeDocument/2006/relationships/image" Target="../media/image12.wmf"/><Relationship Id="rId31" Type="http://schemas.openxmlformats.org/officeDocument/2006/relationships/image" Target="../media/image85.wmf"/><Relationship Id="rId4" Type="http://schemas.openxmlformats.org/officeDocument/2006/relationships/oleObject" Target="../embeddings/oleObject97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102.bin"/><Relationship Id="rId22" Type="http://schemas.openxmlformats.org/officeDocument/2006/relationships/oleObject" Target="../embeddings/oleObject106.bin"/><Relationship Id="rId27" Type="http://schemas.openxmlformats.org/officeDocument/2006/relationships/image" Target="../media/image63.wmf"/><Relationship Id="rId30" Type="http://schemas.openxmlformats.org/officeDocument/2006/relationships/oleObject" Target="../embeddings/oleObject110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13" Type="http://schemas.openxmlformats.org/officeDocument/2006/relationships/image" Target="../media/image91.wmf"/><Relationship Id="rId18" Type="http://schemas.openxmlformats.org/officeDocument/2006/relationships/oleObject" Target="../embeddings/oleObject93.bin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93.wmf"/><Relationship Id="rId7" Type="http://schemas.openxmlformats.org/officeDocument/2006/relationships/image" Target="../media/image88.wmf"/><Relationship Id="rId12" Type="http://schemas.openxmlformats.org/officeDocument/2006/relationships/oleObject" Target="../embeddings/oleObject115.bin"/><Relationship Id="rId17" Type="http://schemas.openxmlformats.org/officeDocument/2006/relationships/image" Target="../media/image92.wmf"/><Relationship Id="rId2" Type="http://schemas.openxmlformats.org/officeDocument/2006/relationships/slideLayout" Target="../slideLayouts/slideLayout40.xml"/><Relationship Id="rId16" Type="http://schemas.openxmlformats.org/officeDocument/2006/relationships/oleObject" Target="../embeddings/oleObject117.bin"/><Relationship Id="rId20" Type="http://schemas.openxmlformats.org/officeDocument/2006/relationships/oleObject" Target="../embeddings/oleObject118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90.wmf"/><Relationship Id="rId5" Type="http://schemas.openxmlformats.org/officeDocument/2006/relationships/image" Target="../media/image87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114.bin"/><Relationship Id="rId19" Type="http://schemas.openxmlformats.org/officeDocument/2006/relationships/image" Target="../media/image75.wmf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89.wmf"/><Relationship Id="rId14" Type="http://schemas.openxmlformats.org/officeDocument/2006/relationships/oleObject" Target="../embeddings/oleObject11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124.bin"/><Relationship Id="rId18" Type="http://schemas.openxmlformats.org/officeDocument/2006/relationships/image" Target="../media/image98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126.bin"/><Relationship Id="rId2" Type="http://schemas.openxmlformats.org/officeDocument/2006/relationships/slideLayout" Target="../slideLayouts/slideLayout107.xml"/><Relationship Id="rId16" Type="http://schemas.openxmlformats.org/officeDocument/2006/relationships/image" Target="../media/image97.wmf"/><Relationship Id="rId20" Type="http://schemas.openxmlformats.org/officeDocument/2006/relationships/image" Target="../media/image99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5.emf"/><Relationship Id="rId11" Type="http://schemas.openxmlformats.org/officeDocument/2006/relationships/oleObject" Target="../embeddings/oleObject123.bin"/><Relationship Id="rId5" Type="http://schemas.openxmlformats.org/officeDocument/2006/relationships/oleObject" Target="../embeddings/oleObject120.bin"/><Relationship Id="rId15" Type="http://schemas.openxmlformats.org/officeDocument/2006/relationships/oleObject" Target="../embeddings/oleObject125.bin"/><Relationship Id="rId10" Type="http://schemas.openxmlformats.org/officeDocument/2006/relationships/image" Target="../media/image61.wmf"/><Relationship Id="rId19" Type="http://schemas.openxmlformats.org/officeDocument/2006/relationships/oleObject" Target="../embeddings/oleObject127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22.bin"/><Relationship Id="rId14" Type="http://schemas.openxmlformats.org/officeDocument/2006/relationships/image" Target="../media/image63.w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3.bin"/><Relationship Id="rId18" Type="http://schemas.openxmlformats.org/officeDocument/2006/relationships/image" Target="../media/image107.wmf"/><Relationship Id="rId26" Type="http://schemas.openxmlformats.org/officeDocument/2006/relationships/image" Target="../media/image111.wmf"/><Relationship Id="rId39" Type="http://schemas.openxmlformats.org/officeDocument/2006/relationships/image" Target="../media/image117.wmf"/><Relationship Id="rId21" Type="http://schemas.openxmlformats.org/officeDocument/2006/relationships/oleObject" Target="../embeddings/oleObject137.bin"/><Relationship Id="rId34" Type="http://schemas.openxmlformats.org/officeDocument/2006/relationships/oleObject" Target="../embeddings/oleObject144.bin"/><Relationship Id="rId42" Type="http://schemas.openxmlformats.org/officeDocument/2006/relationships/oleObject" Target="../embeddings/oleObject148.bin"/><Relationship Id="rId47" Type="http://schemas.openxmlformats.org/officeDocument/2006/relationships/oleObject" Target="../embeddings/oleObject151.bin"/><Relationship Id="rId50" Type="http://schemas.openxmlformats.org/officeDocument/2006/relationships/image" Target="../media/image122.wmf"/><Relationship Id="rId55" Type="http://schemas.openxmlformats.org/officeDocument/2006/relationships/oleObject" Target="../embeddings/oleObject155.bin"/><Relationship Id="rId63" Type="http://schemas.openxmlformats.org/officeDocument/2006/relationships/oleObject" Target="../embeddings/oleObject159.bin"/><Relationship Id="rId7" Type="http://schemas.openxmlformats.org/officeDocument/2006/relationships/oleObject" Target="../embeddings/oleObject130.bin"/><Relationship Id="rId2" Type="http://schemas.openxmlformats.org/officeDocument/2006/relationships/slideLayout" Target="../slideLayouts/slideLayout107.xml"/><Relationship Id="rId16" Type="http://schemas.openxmlformats.org/officeDocument/2006/relationships/image" Target="../media/image106.wmf"/><Relationship Id="rId29" Type="http://schemas.openxmlformats.org/officeDocument/2006/relationships/oleObject" Target="../embeddings/oleObject141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132.bin"/><Relationship Id="rId24" Type="http://schemas.openxmlformats.org/officeDocument/2006/relationships/image" Target="../media/image110.wmf"/><Relationship Id="rId32" Type="http://schemas.openxmlformats.org/officeDocument/2006/relationships/image" Target="../media/image114.wmf"/><Relationship Id="rId37" Type="http://schemas.openxmlformats.org/officeDocument/2006/relationships/image" Target="../media/image116.wmf"/><Relationship Id="rId40" Type="http://schemas.openxmlformats.org/officeDocument/2006/relationships/oleObject" Target="../embeddings/oleObject147.bin"/><Relationship Id="rId45" Type="http://schemas.openxmlformats.org/officeDocument/2006/relationships/image" Target="../media/image120.wmf"/><Relationship Id="rId53" Type="http://schemas.openxmlformats.org/officeDocument/2006/relationships/oleObject" Target="../embeddings/oleObject154.bin"/><Relationship Id="rId58" Type="http://schemas.openxmlformats.org/officeDocument/2006/relationships/image" Target="../media/image126.wmf"/><Relationship Id="rId66" Type="http://schemas.openxmlformats.org/officeDocument/2006/relationships/oleObject" Target="../embeddings/oleObject161.bin"/><Relationship Id="rId5" Type="http://schemas.openxmlformats.org/officeDocument/2006/relationships/oleObject" Target="../embeddings/oleObject129.bin"/><Relationship Id="rId15" Type="http://schemas.openxmlformats.org/officeDocument/2006/relationships/oleObject" Target="../embeddings/oleObject134.bin"/><Relationship Id="rId23" Type="http://schemas.openxmlformats.org/officeDocument/2006/relationships/oleObject" Target="../embeddings/oleObject138.bin"/><Relationship Id="rId28" Type="http://schemas.openxmlformats.org/officeDocument/2006/relationships/image" Target="../media/image112.wmf"/><Relationship Id="rId36" Type="http://schemas.openxmlformats.org/officeDocument/2006/relationships/oleObject" Target="../embeddings/oleObject145.bin"/><Relationship Id="rId49" Type="http://schemas.openxmlformats.org/officeDocument/2006/relationships/oleObject" Target="../embeddings/oleObject152.bin"/><Relationship Id="rId57" Type="http://schemas.openxmlformats.org/officeDocument/2006/relationships/oleObject" Target="../embeddings/oleObject156.bin"/><Relationship Id="rId61" Type="http://schemas.openxmlformats.org/officeDocument/2006/relationships/oleObject" Target="../embeddings/oleObject158.bin"/><Relationship Id="rId10" Type="http://schemas.openxmlformats.org/officeDocument/2006/relationships/image" Target="../media/image103.wmf"/><Relationship Id="rId19" Type="http://schemas.openxmlformats.org/officeDocument/2006/relationships/oleObject" Target="../embeddings/oleObject136.bin"/><Relationship Id="rId31" Type="http://schemas.openxmlformats.org/officeDocument/2006/relationships/oleObject" Target="../embeddings/oleObject142.bin"/><Relationship Id="rId44" Type="http://schemas.openxmlformats.org/officeDocument/2006/relationships/oleObject" Target="../embeddings/oleObject149.bin"/><Relationship Id="rId52" Type="http://schemas.openxmlformats.org/officeDocument/2006/relationships/image" Target="../media/image123.wmf"/><Relationship Id="rId60" Type="http://schemas.openxmlformats.org/officeDocument/2006/relationships/image" Target="../media/image127.wmf"/><Relationship Id="rId65" Type="http://schemas.openxmlformats.org/officeDocument/2006/relationships/image" Target="../media/image129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131.bin"/><Relationship Id="rId14" Type="http://schemas.openxmlformats.org/officeDocument/2006/relationships/image" Target="../media/image105.wmf"/><Relationship Id="rId22" Type="http://schemas.openxmlformats.org/officeDocument/2006/relationships/image" Target="../media/image109.wmf"/><Relationship Id="rId27" Type="http://schemas.openxmlformats.org/officeDocument/2006/relationships/oleObject" Target="../embeddings/oleObject140.bin"/><Relationship Id="rId30" Type="http://schemas.openxmlformats.org/officeDocument/2006/relationships/image" Target="../media/image113.wmf"/><Relationship Id="rId35" Type="http://schemas.openxmlformats.org/officeDocument/2006/relationships/image" Target="../media/image115.wmf"/><Relationship Id="rId43" Type="http://schemas.openxmlformats.org/officeDocument/2006/relationships/image" Target="../media/image119.wmf"/><Relationship Id="rId48" Type="http://schemas.openxmlformats.org/officeDocument/2006/relationships/image" Target="../media/image121.wmf"/><Relationship Id="rId56" Type="http://schemas.openxmlformats.org/officeDocument/2006/relationships/image" Target="../media/image125.wmf"/><Relationship Id="rId64" Type="http://schemas.openxmlformats.org/officeDocument/2006/relationships/oleObject" Target="../embeddings/oleObject160.bin"/><Relationship Id="rId8" Type="http://schemas.openxmlformats.org/officeDocument/2006/relationships/image" Target="../media/image102.wmf"/><Relationship Id="rId51" Type="http://schemas.openxmlformats.org/officeDocument/2006/relationships/oleObject" Target="../embeddings/oleObject153.bin"/><Relationship Id="rId3" Type="http://schemas.openxmlformats.org/officeDocument/2006/relationships/oleObject" Target="../embeddings/oleObject128.bin"/><Relationship Id="rId12" Type="http://schemas.openxmlformats.org/officeDocument/2006/relationships/image" Target="../media/image104.wmf"/><Relationship Id="rId17" Type="http://schemas.openxmlformats.org/officeDocument/2006/relationships/oleObject" Target="../embeddings/oleObject135.bin"/><Relationship Id="rId25" Type="http://schemas.openxmlformats.org/officeDocument/2006/relationships/oleObject" Target="../embeddings/oleObject139.bin"/><Relationship Id="rId33" Type="http://schemas.openxmlformats.org/officeDocument/2006/relationships/oleObject" Target="../embeddings/oleObject143.bin"/><Relationship Id="rId38" Type="http://schemas.openxmlformats.org/officeDocument/2006/relationships/oleObject" Target="../embeddings/oleObject146.bin"/><Relationship Id="rId46" Type="http://schemas.openxmlformats.org/officeDocument/2006/relationships/oleObject" Target="../embeddings/oleObject150.bin"/><Relationship Id="rId59" Type="http://schemas.openxmlformats.org/officeDocument/2006/relationships/oleObject" Target="../embeddings/oleObject157.bin"/><Relationship Id="rId67" Type="http://schemas.openxmlformats.org/officeDocument/2006/relationships/image" Target="../media/image130.wmf"/><Relationship Id="rId20" Type="http://schemas.openxmlformats.org/officeDocument/2006/relationships/image" Target="../media/image108.wmf"/><Relationship Id="rId41" Type="http://schemas.openxmlformats.org/officeDocument/2006/relationships/image" Target="../media/image118.wmf"/><Relationship Id="rId54" Type="http://schemas.openxmlformats.org/officeDocument/2006/relationships/image" Target="../media/image124.wmf"/><Relationship Id="rId62" Type="http://schemas.openxmlformats.org/officeDocument/2006/relationships/image" Target="../media/image12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2" Type="http://schemas.openxmlformats.org/officeDocument/2006/relationships/slideLayout" Target="../slideLayouts/slideLayout10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131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2" Type="http://schemas.openxmlformats.org/officeDocument/2006/relationships/slideLayout" Target="../slideLayouts/slideLayout10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13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8.bin"/><Relationship Id="rId2" Type="http://schemas.openxmlformats.org/officeDocument/2006/relationships/slideLayout" Target="../slideLayouts/slideLayout10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13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0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3.png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42.png"/><Relationship Id="rId5" Type="http://schemas.openxmlformats.org/officeDocument/2006/relationships/image" Target="../media/image141.gif"/><Relationship Id="rId4" Type="http://schemas.openxmlformats.org/officeDocument/2006/relationships/image" Target="../media/image140.png"/><Relationship Id="rId9" Type="http://schemas.openxmlformats.org/officeDocument/2006/relationships/image" Target="../media/image13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13" Type="http://schemas.openxmlformats.org/officeDocument/2006/relationships/oleObject" Target="../embeddings/oleObject176.bin"/><Relationship Id="rId18" Type="http://schemas.openxmlformats.org/officeDocument/2006/relationships/image" Target="../media/image151.wmf"/><Relationship Id="rId26" Type="http://schemas.openxmlformats.org/officeDocument/2006/relationships/image" Target="../media/image154.wmf"/><Relationship Id="rId3" Type="http://schemas.openxmlformats.org/officeDocument/2006/relationships/oleObject" Target="../embeddings/oleObject171.bin"/><Relationship Id="rId21" Type="http://schemas.openxmlformats.org/officeDocument/2006/relationships/oleObject" Target="../embeddings/oleObject180.bin"/><Relationship Id="rId34" Type="http://schemas.openxmlformats.org/officeDocument/2006/relationships/image" Target="../media/image158.wmf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149.wmf"/><Relationship Id="rId17" Type="http://schemas.openxmlformats.org/officeDocument/2006/relationships/oleObject" Target="../embeddings/oleObject178.bin"/><Relationship Id="rId25" Type="http://schemas.openxmlformats.org/officeDocument/2006/relationships/oleObject" Target="../embeddings/oleObject182.bin"/><Relationship Id="rId33" Type="http://schemas.openxmlformats.org/officeDocument/2006/relationships/oleObject" Target="../embeddings/oleObject186.bin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61.wmf"/><Relationship Id="rId20" Type="http://schemas.openxmlformats.org/officeDocument/2006/relationships/image" Target="../media/image63.wmf"/><Relationship Id="rId29" Type="http://schemas.openxmlformats.org/officeDocument/2006/relationships/oleObject" Target="../embeddings/oleObject184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6.wmf"/><Relationship Id="rId11" Type="http://schemas.openxmlformats.org/officeDocument/2006/relationships/oleObject" Target="../embeddings/oleObject175.bin"/><Relationship Id="rId24" Type="http://schemas.openxmlformats.org/officeDocument/2006/relationships/image" Target="../media/image153.wmf"/><Relationship Id="rId32" Type="http://schemas.openxmlformats.org/officeDocument/2006/relationships/image" Target="../media/image157.wmf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177.bin"/><Relationship Id="rId23" Type="http://schemas.openxmlformats.org/officeDocument/2006/relationships/oleObject" Target="../embeddings/oleObject181.bin"/><Relationship Id="rId28" Type="http://schemas.openxmlformats.org/officeDocument/2006/relationships/image" Target="../media/image155.wmf"/><Relationship Id="rId10" Type="http://schemas.openxmlformats.org/officeDocument/2006/relationships/image" Target="../media/image148.wmf"/><Relationship Id="rId19" Type="http://schemas.openxmlformats.org/officeDocument/2006/relationships/oleObject" Target="../embeddings/oleObject179.bin"/><Relationship Id="rId31" Type="http://schemas.openxmlformats.org/officeDocument/2006/relationships/oleObject" Target="../embeddings/oleObject185.bin"/><Relationship Id="rId4" Type="http://schemas.openxmlformats.org/officeDocument/2006/relationships/image" Target="../media/image145.wmf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150.wmf"/><Relationship Id="rId22" Type="http://schemas.openxmlformats.org/officeDocument/2006/relationships/image" Target="../media/image152.emf"/><Relationship Id="rId27" Type="http://schemas.openxmlformats.org/officeDocument/2006/relationships/oleObject" Target="../embeddings/oleObject183.bin"/><Relationship Id="rId30" Type="http://schemas.openxmlformats.org/officeDocument/2006/relationships/image" Target="../media/image156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4.wmf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2.wmf"/><Relationship Id="rId25" Type="http://schemas.openxmlformats.org/officeDocument/2006/relationships/image" Target="../media/image16.wmf"/><Relationship Id="rId2" Type="http://schemas.openxmlformats.org/officeDocument/2006/relationships/slideLayout" Target="../slideLayouts/slideLayout40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18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23" Type="http://schemas.openxmlformats.org/officeDocument/2006/relationships/image" Target="../media/image15.wmf"/><Relationship Id="rId28" Type="http://schemas.openxmlformats.org/officeDocument/2006/relationships/oleObject" Target="../embeddings/oleObject13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3.wmf"/><Relationship Id="rId31" Type="http://schemas.openxmlformats.org/officeDocument/2006/relationships/image" Target="../media/image1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7.wmf"/><Relationship Id="rId30" Type="http://schemas.openxmlformats.org/officeDocument/2006/relationships/oleObject" Target="../embeddings/oleObject1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9.bin"/><Relationship Id="rId13" Type="http://schemas.openxmlformats.org/officeDocument/2006/relationships/image" Target="../media/image163.emf"/><Relationship Id="rId18" Type="http://schemas.openxmlformats.org/officeDocument/2006/relationships/oleObject" Target="../embeddings/oleObject194.bin"/><Relationship Id="rId26" Type="http://schemas.openxmlformats.org/officeDocument/2006/relationships/oleObject" Target="../embeddings/oleObject198.bin"/><Relationship Id="rId3" Type="http://schemas.openxmlformats.org/officeDocument/2006/relationships/hyperlink" Target="FLASH/REJI&#65288;&#28909;&#26426;&#65289;.SWF" TargetMode="External"/><Relationship Id="rId21" Type="http://schemas.openxmlformats.org/officeDocument/2006/relationships/image" Target="../media/image153.wmf"/><Relationship Id="rId7" Type="http://schemas.openxmlformats.org/officeDocument/2006/relationships/image" Target="../media/image160.wmf"/><Relationship Id="rId12" Type="http://schemas.openxmlformats.org/officeDocument/2006/relationships/oleObject" Target="../embeddings/oleObject191.bin"/><Relationship Id="rId17" Type="http://schemas.openxmlformats.org/officeDocument/2006/relationships/image" Target="../media/image151.wmf"/><Relationship Id="rId25" Type="http://schemas.openxmlformats.org/officeDocument/2006/relationships/image" Target="../media/image155.wmf"/><Relationship Id="rId2" Type="http://schemas.openxmlformats.org/officeDocument/2006/relationships/slideLayout" Target="../slideLayouts/slideLayout51.xml"/><Relationship Id="rId16" Type="http://schemas.openxmlformats.org/officeDocument/2006/relationships/oleObject" Target="../embeddings/oleObject193.bin"/><Relationship Id="rId20" Type="http://schemas.openxmlformats.org/officeDocument/2006/relationships/oleObject" Target="../embeddings/oleObject195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88.bin"/><Relationship Id="rId11" Type="http://schemas.openxmlformats.org/officeDocument/2006/relationships/image" Target="../media/image162.wmf"/><Relationship Id="rId24" Type="http://schemas.openxmlformats.org/officeDocument/2006/relationships/oleObject" Target="../embeddings/oleObject197.bin"/><Relationship Id="rId5" Type="http://schemas.openxmlformats.org/officeDocument/2006/relationships/image" Target="../media/image159.wmf"/><Relationship Id="rId15" Type="http://schemas.openxmlformats.org/officeDocument/2006/relationships/image" Target="../media/image61.wmf"/><Relationship Id="rId23" Type="http://schemas.openxmlformats.org/officeDocument/2006/relationships/image" Target="../media/image154.wmf"/><Relationship Id="rId10" Type="http://schemas.openxmlformats.org/officeDocument/2006/relationships/oleObject" Target="../embeddings/oleObject190.bin"/><Relationship Id="rId19" Type="http://schemas.openxmlformats.org/officeDocument/2006/relationships/image" Target="../media/image63.wmf"/><Relationship Id="rId4" Type="http://schemas.openxmlformats.org/officeDocument/2006/relationships/oleObject" Target="../embeddings/oleObject187.bin"/><Relationship Id="rId9" Type="http://schemas.openxmlformats.org/officeDocument/2006/relationships/image" Target="../media/image161.wmf"/><Relationship Id="rId14" Type="http://schemas.openxmlformats.org/officeDocument/2006/relationships/oleObject" Target="../embeddings/oleObject192.bin"/><Relationship Id="rId22" Type="http://schemas.openxmlformats.org/officeDocument/2006/relationships/oleObject" Target="../embeddings/oleObject196.bin"/><Relationship Id="rId27" Type="http://schemas.openxmlformats.org/officeDocument/2006/relationships/image" Target="../media/image15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1.bin"/><Relationship Id="rId13" Type="http://schemas.openxmlformats.org/officeDocument/2006/relationships/image" Target="../media/image63.wmf"/><Relationship Id="rId18" Type="http://schemas.openxmlformats.org/officeDocument/2006/relationships/oleObject" Target="../embeddings/oleObject206.bin"/><Relationship Id="rId26" Type="http://schemas.openxmlformats.org/officeDocument/2006/relationships/oleObject" Target="../embeddings/oleObject210.bin"/><Relationship Id="rId3" Type="http://schemas.openxmlformats.org/officeDocument/2006/relationships/oleObject" Target="../embeddings/oleObject199.bin"/><Relationship Id="rId21" Type="http://schemas.openxmlformats.org/officeDocument/2006/relationships/image" Target="../media/image156.wmf"/><Relationship Id="rId7" Type="http://schemas.openxmlformats.org/officeDocument/2006/relationships/hyperlink" Target="FLASH/BINXIANG&#65288;&#20912;&#31665;&#65289;.SWF" TargetMode="External"/><Relationship Id="rId12" Type="http://schemas.openxmlformats.org/officeDocument/2006/relationships/oleObject" Target="../embeddings/oleObject203.bin"/><Relationship Id="rId17" Type="http://schemas.openxmlformats.org/officeDocument/2006/relationships/image" Target="../media/image154.wmf"/><Relationship Id="rId25" Type="http://schemas.openxmlformats.org/officeDocument/2006/relationships/image" Target="../media/image161.wmf"/><Relationship Id="rId2" Type="http://schemas.openxmlformats.org/officeDocument/2006/relationships/slideLayout" Target="../slideLayouts/slideLayout51.xml"/><Relationship Id="rId16" Type="http://schemas.openxmlformats.org/officeDocument/2006/relationships/oleObject" Target="../embeddings/oleObject205.bin"/><Relationship Id="rId20" Type="http://schemas.openxmlformats.org/officeDocument/2006/relationships/oleObject" Target="../embeddings/oleObject207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65.wmf"/><Relationship Id="rId11" Type="http://schemas.openxmlformats.org/officeDocument/2006/relationships/image" Target="../media/image151.wmf"/><Relationship Id="rId24" Type="http://schemas.openxmlformats.org/officeDocument/2006/relationships/oleObject" Target="../embeddings/oleObject209.bin"/><Relationship Id="rId5" Type="http://schemas.openxmlformats.org/officeDocument/2006/relationships/oleObject" Target="../embeddings/oleObject200.bin"/><Relationship Id="rId15" Type="http://schemas.openxmlformats.org/officeDocument/2006/relationships/image" Target="../media/image153.wmf"/><Relationship Id="rId23" Type="http://schemas.openxmlformats.org/officeDocument/2006/relationships/image" Target="../media/image160.wmf"/><Relationship Id="rId10" Type="http://schemas.openxmlformats.org/officeDocument/2006/relationships/oleObject" Target="../embeddings/oleObject202.bin"/><Relationship Id="rId19" Type="http://schemas.openxmlformats.org/officeDocument/2006/relationships/image" Target="../media/image155.wmf"/><Relationship Id="rId4" Type="http://schemas.openxmlformats.org/officeDocument/2006/relationships/image" Target="../media/image164.wmf"/><Relationship Id="rId9" Type="http://schemas.openxmlformats.org/officeDocument/2006/relationships/image" Target="../media/image61.wmf"/><Relationship Id="rId14" Type="http://schemas.openxmlformats.org/officeDocument/2006/relationships/oleObject" Target="../embeddings/oleObject204.bin"/><Relationship Id="rId22" Type="http://schemas.openxmlformats.org/officeDocument/2006/relationships/oleObject" Target="../embeddings/oleObject208.bin"/><Relationship Id="rId27" Type="http://schemas.openxmlformats.org/officeDocument/2006/relationships/image" Target="../media/image162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211.bin"/><Relationship Id="rId7" Type="http://schemas.openxmlformats.org/officeDocument/2006/relationships/oleObject" Target="../embeddings/oleObject213.bin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212.bin"/><Relationship Id="rId4" Type="http://schemas.openxmlformats.org/officeDocument/2006/relationships/image" Target="../media/image166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3" Type="http://schemas.openxmlformats.org/officeDocument/2006/relationships/oleObject" Target="../embeddings/oleObject214.bin"/><Relationship Id="rId7" Type="http://schemas.openxmlformats.org/officeDocument/2006/relationships/oleObject" Target="../embeddings/oleObject216.bin"/><Relationship Id="rId12" Type="http://schemas.openxmlformats.org/officeDocument/2006/relationships/image" Target="../media/image173.wmf"/><Relationship Id="rId2" Type="http://schemas.openxmlformats.org/officeDocument/2006/relationships/slideLayout" Target="../slideLayouts/slideLayout8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70.wmf"/><Relationship Id="rId11" Type="http://schemas.openxmlformats.org/officeDocument/2006/relationships/oleObject" Target="../embeddings/oleObject218.bin"/><Relationship Id="rId5" Type="http://schemas.openxmlformats.org/officeDocument/2006/relationships/oleObject" Target="../embeddings/oleObject215.bin"/><Relationship Id="rId10" Type="http://schemas.openxmlformats.org/officeDocument/2006/relationships/image" Target="../media/image172.wmf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21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219.bin"/><Relationship Id="rId7" Type="http://schemas.openxmlformats.org/officeDocument/2006/relationships/oleObject" Target="../embeddings/oleObject221.bin"/><Relationship Id="rId12" Type="http://schemas.openxmlformats.org/officeDocument/2006/relationships/image" Target="../media/image178.wmf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223.bin"/><Relationship Id="rId5" Type="http://schemas.openxmlformats.org/officeDocument/2006/relationships/oleObject" Target="../embeddings/oleObject220.bin"/><Relationship Id="rId10" Type="http://schemas.openxmlformats.org/officeDocument/2006/relationships/image" Target="../media/image177.wmf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222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13" Type="http://schemas.openxmlformats.org/officeDocument/2006/relationships/oleObject" Target="../embeddings/oleObject229.bin"/><Relationship Id="rId18" Type="http://schemas.openxmlformats.org/officeDocument/2006/relationships/image" Target="../media/image186.wmf"/><Relationship Id="rId3" Type="http://schemas.openxmlformats.org/officeDocument/2006/relationships/oleObject" Target="../embeddings/oleObject224.bin"/><Relationship Id="rId7" Type="http://schemas.openxmlformats.org/officeDocument/2006/relationships/oleObject" Target="../embeddings/oleObject226.bin"/><Relationship Id="rId12" Type="http://schemas.openxmlformats.org/officeDocument/2006/relationships/image" Target="../media/image183.wmf"/><Relationship Id="rId17" Type="http://schemas.openxmlformats.org/officeDocument/2006/relationships/oleObject" Target="../embeddings/oleObject231.bin"/><Relationship Id="rId2" Type="http://schemas.openxmlformats.org/officeDocument/2006/relationships/slideLayout" Target="../slideLayouts/slideLayout84.xml"/><Relationship Id="rId16" Type="http://schemas.openxmlformats.org/officeDocument/2006/relationships/image" Target="../media/image185.wmf"/><Relationship Id="rId20" Type="http://schemas.openxmlformats.org/officeDocument/2006/relationships/image" Target="../media/image187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80.wmf"/><Relationship Id="rId11" Type="http://schemas.openxmlformats.org/officeDocument/2006/relationships/oleObject" Target="../embeddings/oleObject228.bin"/><Relationship Id="rId5" Type="http://schemas.openxmlformats.org/officeDocument/2006/relationships/oleObject" Target="../embeddings/oleObject225.bin"/><Relationship Id="rId15" Type="http://schemas.openxmlformats.org/officeDocument/2006/relationships/oleObject" Target="../embeddings/oleObject230.bin"/><Relationship Id="rId10" Type="http://schemas.openxmlformats.org/officeDocument/2006/relationships/image" Target="../media/image182.wmf"/><Relationship Id="rId19" Type="http://schemas.openxmlformats.org/officeDocument/2006/relationships/oleObject" Target="../embeddings/oleObject232.bin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227.bin"/><Relationship Id="rId14" Type="http://schemas.openxmlformats.org/officeDocument/2006/relationships/image" Target="../media/image184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9.bin"/><Relationship Id="rId3" Type="http://schemas.openxmlformats.org/officeDocument/2006/relationships/oleObject" Target="../embeddings/oleObject187.bin"/><Relationship Id="rId7" Type="http://schemas.openxmlformats.org/officeDocument/2006/relationships/image" Target="../media/image160.wmf"/><Relationship Id="rId12" Type="http://schemas.openxmlformats.org/officeDocument/2006/relationships/image" Target="../media/image188.png"/><Relationship Id="rId2" Type="http://schemas.openxmlformats.org/officeDocument/2006/relationships/slideLayout" Target="../slideLayouts/slideLayout118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88.bin"/><Relationship Id="rId11" Type="http://schemas.openxmlformats.org/officeDocument/2006/relationships/image" Target="../media/image162.wmf"/><Relationship Id="rId5" Type="http://schemas.openxmlformats.org/officeDocument/2006/relationships/hyperlink" Target="FLASH/REJI&#65288;&#28909;&#26426;&#65289;.SWF" TargetMode="External"/><Relationship Id="rId10" Type="http://schemas.openxmlformats.org/officeDocument/2006/relationships/oleObject" Target="../embeddings/oleObject190.bin"/><Relationship Id="rId4" Type="http://schemas.openxmlformats.org/officeDocument/2006/relationships/image" Target="../media/image159.wmf"/><Relationship Id="rId9" Type="http://schemas.openxmlformats.org/officeDocument/2006/relationships/image" Target="../media/image161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1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image" Target="../media/image161.wmf"/><Relationship Id="rId3" Type="http://schemas.openxmlformats.org/officeDocument/2006/relationships/oleObject" Target="../embeddings/oleObject233.bin"/><Relationship Id="rId7" Type="http://schemas.openxmlformats.org/officeDocument/2006/relationships/oleObject" Target="../embeddings/oleObject235.bin"/><Relationship Id="rId12" Type="http://schemas.openxmlformats.org/officeDocument/2006/relationships/oleObject" Target="../embeddings/oleObject237.bin"/><Relationship Id="rId2" Type="http://schemas.openxmlformats.org/officeDocument/2006/relationships/slideLayout" Target="../slideLayouts/slideLayout11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91.emf"/><Relationship Id="rId11" Type="http://schemas.openxmlformats.org/officeDocument/2006/relationships/image" Target="../media/image160.wmf"/><Relationship Id="rId5" Type="http://schemas.openxmlformats.org/officeDocument/2006/relationships/oleObject" Target="../embeddings/oleObject234.bin"/><Relationship Id="rId15" Type="http://schemas.openxmlformats.org/officeDocument/2006/relationships/image" Target="../media/image162.wmf"/><Relationship Id="rId10" Type="http://schemas.openxmlformats.org/officeDocument/2006/relationships/oleObject" Target="../embeddings/oleObject236.bin"/><Relationship Id="rId4" Type="http://schemas.openxmlformats.org/officeDocument/2006/relationships/image" Target="../media/image190.emf"/><Relationship Id="rId9" Type="http://schemas.openxmlformats.org/officeDocument/2006/relationships/hyperlink" Target="FLASH/REJI&#65288;&#28909;&#26426;&#65289;.SWF" TargetMode="External"/><Relationship Id="rId14" Type="http://schemas.openxmlformats.org/officeDocument/2006/relationships/oleObject" Target="../embeddings/oleObject23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13" Type="http://schemas.openxmlformats.org/officeDocument/2006/relationships/oleObject" Target="../embeddings/oleObject244.bin"/><Relationship Id="rId3" Type="http://schemas.openxmlformats.org/officeDocument/2006/relationships/oleObject" Target="../embeddings/oleObject239.bin"/><Relationship Id="rId7" Type="http://schemas.openxmlformats.org/officeDocument/2006/relationships/oleObject" Target="../embeddings/oleObject241.bin"/><Relationship Id="rId12" Type="http://schemas.openxmlformats.org/officeDocument/2006/relationships/image" Target="../media/image197.emf"/><Relationship Id="rId2" Type="http://schemas.openxmlformats.org/officeDocument/2006/relationships/slideLayout" Target="../slideLayouts/slideLayout11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94.emf"/><Relationship Id="rId11" Type="http://schemas.openxmlformats.org/officeDocument/2006/relationships/oleObject" Target="../embeddings/oleObject243.bin"/><Relationship Id="rId5" Type="http://schemas.openxmlformats.org/officeDocument/2006/relationships/oleObject" Target="../embeddings/oleObject240.bin"/><Relationship Id="rId10" Type="http://schemas.openxmlformats.org/officeDocument/2006/relationships/image" Target="../media/image196.emf"/><Relationship Id="rId4" Type="http://schemas.openxmlformats.org/officeDocument/2006/relationships/image" Target="../media/image193.wmf"/><Relationship Id="rId9" Type="http://schemas.openxmlformats.org/officeDocument/2006/relationships/oleObject" Target="../embeddings/oleObject242.bin"/><Relationship Id="rId14" Type="http://schemas.openxmlformats.org/officeDocument/2006/relationships/image" Target="../media/image198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11.wmf"/><Relationship Id="rId18" Type="http://schemas.openxmlformats.org/officeDocument/2006/relationships/oleObject" Target="../embeddings/oleObject23.bin"/><Relationship Id="rId26" Type="http://schemas.openxmlformats.org/officeDocument/2006/relationships/oleObject" Target="../embeddings/oleObject27.bin"/><Relationship Id="rId3" Type="http://schemas.openxmlformats.org/officeDocument/2006/relationships/oleObject" Target="../embeddings/oleObject15.bin"/><Relationship Id="rId21" Type="http://schemas.openxmlformats.org/officeDocument/2006/relationships/image" Target="../media/image15.wmf"/><Relationship Id="rId34" Type="http://schemas.openxmlformats.org/officeDocument/2006/relationships/oleObject" Target="../embeddings/oleObject34.bin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13.wmf"/><Relationship Id="rId25" Type="http://schemas.openxmlformats.org/officeDocument/2006/relationships/image" Target="../media/image23.wmf"/><Relationship Id="rId33" Type="http://schemas.openxmlformats.org/officeDocument/2006/relationships/oleObject" Target="../embeddings/oleObject33.bin"/><Relationship Id="rId2" Type="http://schemas.openxmlformats.org/officeDocument/2006/relationships/slideLayout" Target="../slideLayouts/slideLayout40.xml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4.bin"/><Relationship Id="rId29" Type="http://schemas.openxmlformats.org/officeDocument/2006/relationships/oleObject" Target="../embeddings/oleObject29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0.wmf"/><Relationship Id="rId24" Type="http://schemas.openxmlformats.org/officeDocument/2006/relationships/oleObject" Target="../embeddings/oleObject26.bin"/><Relationship Id="rId32" Type="http://schemas.openxmlformats.org/officeDocument/2006/relationships/oleObject" Target="../embeddings/oleObject32.bin"/><Relationship Id="rId37" Type="http://schemas.openxmlformats.org/officeDocument/2006/relationships/oleObject" Target="../embeddings/oleObject36.bin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12.wmf"/><Relationship Id="rId23" Type="http://schemas.openxmlformats.org/officeDocument/2006/relationships/image" Target="../media/image16.wmf"/><Relationship Id="rId28" Type="http://schemas.openxmlformats.org/officeDocument/2006/relationships/oleObject" Target="../embeddings/oleObject28.bin"/><Relationship Id="rId36" Type="http://schemas.openxmlformats.org/officeDocument/2006/relationships/image" Target="../media/image25.wmf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14.wmf"/><Relationship Id="rId31" Type="http://schemas.openxmlformats.org/officeDocument/2006/relationships/oleObject" Target="../embeddings/oleObject31.bin"/><Relationship Id="rId4" Type="http://schemas.openxmlformats.org/officeDocument/2006/relationships/image" Target="../media/image20.wmf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21.bin"/><Relationship Id="rId22" Type="http://schemas.openxmlformats.org/officeDocument/2006/relationships/oleObject" Target="../embeddings/oleObject25.bin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30.bin"/><Relationship Id="rId35" Type="http://schemas.openxmlformats.org/officeDocument/2006/relationships/oleObject" Target="../embeddings/oleObject35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13" Type="http://schemas.openxmlformats.org/officeDocument/2006/relationships/oleObject" Target="../embeddings/oleObject242.bin"/><Relationship Id="rId3" Type="http://schemas.openxmlformats.org/officeDocument/2006/relationships/oleObject" Target="../embeddings/oleObject245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195.emf"/><Relationship Id="rId2" Type="http://schemas.openxmlformats.org/officeDocument/2006/relationships/slideLayout" Target="../slideLayouts/slideLayout118.xml"/><Relationship Id="rId16" Type="http://schemas.openxmlformats.org/officeDocument/2006/relationships/image" Target="../media/image197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00.emf"/><Relationship Id="rId11" Type="http://schemas.openxmlformats.org/officeDocument/2006/relationships/oleObject" Target="../embeddings/oleObject241.bin"/><Relationship Id="rId5" Type="http://schemas.openxmlformats.org/officeDocument/2006/relationships/oleObject" Target="../embeddings/oleObject246.bin"/><Relationship Id="rId15" Type="http://schemas.openxmlformats.org/officeDocument/2006/relationships/oleObject" Target="../embeddings/oleObject243.bin"/><Relationship Id="rId10" Type="http://schemas.openxmlformats.org/officeDocument/2006/relationships/image" Target="../media/image194.emf"/><Relationship Id="rId4" Type="http://schemas.openxmlformats.org/officeDocument/2006/relationships/image" Target="../media/image199.emf"/><Relationship Id="rId9" Type="http://schemas.openxmlformats.org/officeDocument/2006/relationships/oleObject" Target="../embeddings/oleObject240.bin"/><Relationship Id="rId14" Type="http://schemas.openxmlformats.org/officeDocument/2006/relationships/image" Target="../media/image19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oleObject" Target="../embeddings/oleObject253.bin"/><Relationship Id="rId3" Type="http://schemas.openxmlformats.org/officeDocument/2006/relationships/oleObject" Target="../embeddings/oleObject248.bin"/><Relationship Id="rId7" Type="http://schemas.openxmlformats.org/officeDocument/2006/relationships/oleObject" Target="../embeddings/oleObject250.bin"/><Relationship Id="rId12" Type="http://schemas.openxmlformats.org/officeDocument/2006/relationships/image" Target="../media/image206.wmf"/><Relationship Id="rId2" Type="http://schemas.openxmlformats.org/officeDocument/2006/relationships/slideLayout" Target="../slideLayouts/slideLayout118.xml"/><Relationship Id="rId16" Type="http://schemas.openxmlformats.org/officeDocument/2006/relationships/image" Target="../media/image208.e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03.emf"/><Relationship Id="rId11" Type="http://schemas.openxmlformats.org/officeDocument/2006/relationships/oleObject" Target="../embeddings/oleObject252.bin"/><Relationship Id="rId5" Type="http://schemas.openxmlformats.org/officeDocument/2006/relationships/oleObject" Target="../embeddings/oleObject249.bin"/><Relationship Id="rId15" Type="http://schemas.openxmlformats.org/officeDocument/2006/relationships/oleObject" Target="../embeddings/oleObject254.bin"/><Relationship Id="rId10" Type="http://schemas.openxmlformats.org/officeDocument/2006/relationships/image" Target="../media/image205.emf"/><Relationship Id="rId4" Type="http://schemas.openxmlformats.org/officeDocument/2006/relationships/image" Target="../media/image202.emf"/><Relationship Id="rId9" Type="http://schemas.openxmlformats.org/officeDocument/2006/relationships/oleObject" Target="../embeddings/oleObject251.bin"/><Relationship Id="rId14" Type="http://schemas.openxmlformats.org/officeDocument/2006/relationships/image" Target="../media/image207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3" Type="http://schemas.openxmlformats.org/officeDocument/2006/relationships/oleObject" Target="../embeddings/oleObject255.bin"/><Relationship Id="rId7" Type="http://schemas.openxmlformats.org/officeDocument/2006/relationships/oleObject" Target="../embeddings/oleObject257.bin"/><Relationship Id="rId2" Type="http://schemas.openxmlformats.org/officeDocument/2006/relationships/slideLayout" Target="../slideLayouts/slideLayout11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10.emf"/><Relationship Id="rId5" Type="http://schemas.openxmlformats.org/officeDocument/2006/relationships/oleObject" Target="../embeddings/oleObject256.bin"/><Relationship Id="rId4" Type="http://schemas.openxmlformats.org/officeDocument/2006/relationships/image" Target="../media/image209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1.bin"/><Relationship Id="rId13" Type="http://schemas.openxmlformats.org/officeDocument/2006/relationships/image" Target="../media/image216.wmf"/><Relationship Id="rId18" Type="http://schemas.openxmlformats.org/officeDocument/2006/relationships/oleObject" Target="../embeddings/oleObject266.bin"/><Relationship Id="rId26" Type="http://schemas.openxmlformats.org/officeDocument/2006/relationships/oleObject" Target="../embeddings/oleObject271.bin"/><Relationship Id="rId3" Type="http://schemas.openxmlformats.org/officeDocument/2006/relationships/oleObject" Target="../embeddings/oleObject258.bin"/><Relationship Id="rId21" Type="http://schemas.openxmlformats.org/officeDocument/2006/relationships/image" Target="../media/image220.wmf"/><Relationship Id="rId34" Type="http://schemas.openxmlformats.org/officeDocument/2006/relationships/image" Target="../media/image224.wmf"/><Relationship Id="rId7" Type="http://schemas.openxmlformats.org/officeDocument/2006/relationships/image" Target="../media/image213.wmf"/><Relationship Id="rId12" Type="http://schemas.openxmlformats.org/officeDocument/2006/relationships/oleObject" Target="../embeddings/oleObject263.bin"/><Relationship Id="rId17" Type="http://schemas.openxmlformats.org/officeDocument/2006/relationships/image" Target="../media/image218.wmf"/><Relationship Id="rId25" Type="http://schemas.openxmlformats.org/officeDocument/2006/relationships/oleObject" Target="../embeddings/oleObject270.bin"/><Relationship Id="rId33" Type="http://schemas.openxmlformats.org/officeDocument/2006/relationships/oleObject" Target="../embeddings/oleObject276.bin"/><Relationship Id="rId2" Type="http://schemas.openxmlformats.org/officeDocument/2006/relationships/slideLayout" Target="../slideLayouts/slideLayout51.xml"/><Relationship Id="rId16" Type="http://schemas.openxmlformats.org/officeDocument/2006/relationships/oleObject" Target="../embeddings/oleObject265.bin"/><Relationship Id="rId20" Type="http://schemas.openxmlformats.org/officeDocument/2006/relationships/oleObject" Target="../embeddings/oleObject267.bin"/><Relationship Id="rId29" Type="http://schemas.openxmlformats.org/officeDocument/2006/relationships/oleObject" Target="../embeddings/oleObject273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60.bin"/><Relationship Id="rId11" Type="http://schemas.openxmlformats.org/officeDocument/2006/relationships/image" Target="../media/image215.wmf"/><Relationship Id="rId24" Type="http://schemas.openxmlformats.org/officeDocument/2006/relationships/oleObject" Target="../embeddings/oleObject269.bin"/><Relationship Id="rId32" Type="http://schemas.openxmlformats.org/officeDocument/2006/relationships/oleObject" Target="../embeddings/oleObject275.bin"/><Relationship Id="rId5" Type="http://schemas.openxmlformats.org/officeDocument/2006/relationships/oleObject" Target="../embeddings/oleObject259.bin"/><Relationship Id="rId15" Type="http://schemas.openxmlformats.org/officeDocument/2006/relationships/image" Target="../media/image217.wmf"/><Relationship Id="rId23" Type="http://schemas.openxmlformats.org/officeDocument/2006/relationships/image" Target="../media/image221.wmf"/><Relationship Id="rId28" Type="http://schemas.openxmlformats.org/officeDocument/2006/relationships/image" Target="../media/image222.wmf"/><Relationship Id="rId36" Type="http://schemas.openxmlformats.org/officeDocument/2006/relationships/image" Target="../media/image225.wmf"/><Relationship Id="rId10" Type="http://schemas.openxmlformats.org/officeDocument/2006/relationships/oleObject" Target="../embeddings/oleObject262.bin"/><Relationship Id="rId19" Type="http://schemas.openxmlformats.org/officeDocument/2006/relationships/image" Target="../media/image219.wmf"/><Relationship Id="rId31" Type="http://schemas.openxmlformats.org/officeDocument/2006/relationships/oleObject" Target="../embeddings/oleObject274.bin"/><Relationship Id="rId4" Type="http://schemas.openxmlformats.org/officeDocument/2006/relationships/image" Target="../media/image212.wmf"/><Relationship Id="rId9" Type="http://schemas.openxmlformats.org/officeDocument/2006/relationships/image" Target="../media/image214.wmf"/><Relationship Id="rId14" Type="http://schemas.openxmlformats.org/officeDocument/2006/relationships/oleObject" Target="../embeddings/oleObject264.bin"/><Relationship Id="rId22" Type="http://schemas.openxmlformats.org/officeDocument/2006/relationships/oleObject" Target="../embeddings/oleObject268.bin"/><Relationship Id="rId27" Type="http://schemas.openxmlformats.org/officeDocument/2006/relationships/oleObject" Target="../embeddings/oleObject272.bin"/><Relationship Id="rId30" Type="http://schemas.openxmlformats.org/officeDocument/2006/relationships/image" Target="../media/image223.wmf"/><Relationship Id="rId35" Type="http://schemas.openxmlformats.org/officeDocument/2006/relationships/oleObject" Target="../embeddings/oleObject27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283.bin"/><Relationship Id="rId18" Type="http://schemas.openxmlformats.org/officeDocument/2006/relationships/image" Target="../media/image161.wmf"/><Relationship Id="rId26" Type="http://schemas.openxmlformats.org/officeDocument/2006/relationships/image" Target="../media/image231.wmf"/><Relationship Id="rId3" Type="http://schemas.openxmlformats.org/officeDocument/2006/relationships/oleObject" Target="../embeddings/oleObject278.bin"/><Relationship Id="rId21" Type="http://schemas.openxmlformats.org/officeDocument/2006/relationships/oleObject" Target="../embeddings/oleObject287.bin"/><Relationship Id="rId7" Type="http://schemas.openxmlformats.org/officeDocument/2006/relationships/oleObject" Target="../embeddings/oleObject280.bin"/><Relationship Id="rId12" Type="http://schemas.openxmlformats.org/officeDocument/2006/relationships/image" Target="../media/image227.wmf"/><Relationship Id="rId17" Type="http://schemas.openxmlformats.org/officeDocument/2006/relationships/oleObject" Target="../embeddings/oleObject285.bin"/><Relationship Id="rId25" Type="http://schemas.openxmlformats.org/officeDocument/2006/relationships/oleObject" Target="../embeddings/oleObject289.bin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160.wmf"/><Relationship Id="rId20" Type="http://schemas.openxmlformats.org/officeDocument/2006/relationships/image" Target="../media/image162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282.bin"/><Relationship Id="rId24" Type="http://schemas.openxmlformats.org/officeDocument/2006/relationships/image" Target="../media/image230.wmf"/><Relationship Id="rId5" Type="http://schemas.openxmlformats.org/officeDocument/2006/relationships/oleObject" Target="../embeddings/oleObject279.bin"/><Relationship Id="rId15" Type="http://schemas.openxmlformats.org/officeDocument/2006/relationships/oleObject" Target="../embeddings/oleObject284.bin"/><Relationship Id="rId23" Type="http://schemas.openxmlformats.org/officeDocument/2006/relationships/oleObject" Target="../embeddings/oleObject288.bin"/><Relationship Id="rId10" Type="http://schemas.openxmlformats.org/officeDocument/2006/relationships/image" Target="../media/image226.wmf"/><Relationship Id="rId19" Type="http://schemas.openxmlformats.org/officeDocument/2006/relationships/oleObject" Target="../embeddings/oleObject286.bin"/><Relationship Id="rId4" Type="http://schemas.openxmlformats.org/officeDocument/2006/relationships/image" Target="../media/image62.wmf"/><Relationship Id="rId9" Type="http://schemas.openxmlformats.org/officeDocument/2006/relationships/oleObject" Target="../embeddings/oleObject281.bin"/><Relationship Id="rId14" Type="http://schemas.openxmlformats.org/officeDocument/2006/relationships/image" Target="../media/image228.wmf"/><Relationship Id="rId22" Type="http://schemas.openxmlformats.org/officeDocument/2006/relationships/image" Target="../media/image22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wmf"/><Relationship Id="rId13" Type="http://schemas.openxmlformats.org/officeDocument/2006/relationships/image" Target="../media/image237.wmf"/><Relationship Id="rId3" Type="http://schemas.openxmlformats.org/officeDocument/2006/relationships/oleObject" Target="../embeddings/oleObject290.bin"/><Relationship Id="rId7" Type="http://schemas.openxmlformats.org/officeDocument/2006/relationships/oleObject" Target="../embeddings/oleObject292.bin"/><Relationship Id="rId12" Type="http://schemas.openxmlformats.org/officeDocument/2006/relationships/oleObject" Target="../embeddings/oleObject295.bin"/><Relationship Id="rId17" Type="http://schemas.openxmlformats.org/officeDocument/2006/relationships/image" Target="../media/image239.wmf"/><Relationship Id="rId2" Type="http://schemas.openxmlformats.org/officeDocument/2006/relationships/slideLayout" Target="../slideLayouts/slideLayout51.xml"/><Relationship Id="rId16" Type="http://schemas.openxmlformats.org/officeDocument/2006/relationships/oleObject" Target="../embeddings/oleObject297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34.wmf"/><Relationship Id="rId11" Type="http://schemas.openxmlformats.org/officeDocument/2006/relationships/image" Target="../media/image236.wmf"/><Relationship Id="rId5" Type="http://schemas.openxmlformats.org/officeDocument/2006/relationships/oleObject" Target="../embeddings/oleObject291.bin"/><Relationship Id="rId15" Type="http://schemas.openxmlformats.org/officeDocument/2006/relationships/image" Target="../media/image238.wmf"/><Relationship Id="rId10" Type="http://schemas.openxmlformats.org/officeDocument/2006/relationships/oleObject" Target="../embeddings/oleObject294.bin"/><Relationship Id="rId4" Type="http://schemas.openxmlformats.org/officeDocument/2006/relationships/image" Target="../media/image233.wmf"/><Relationship Id="rId9" Type="http://schemas.openxmlformats.org/officeDocument/2006/relationships/oleObject" Target="../embeddings/oleObject293.bin"/><Relationship Id="rId14" Type="http://schemas.openxmlformats.org/officeDocument/2006/relationships/oleObject" Target="../embeddings/oleObject296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wmf"/><Relationship Id="rId3" Type="http://schemas.openxmlformats.org/officeDocument/2006/relationships/oleObject" Target="../embeddings/oleObject298.bin"/><Relationship Id="rId7" Type="http://schemas.openxmlformats.org/officeDocument/2006/relationships/oleObject" Target="../embeddings/oleObject300.bin"/><Relationship Id="rId12" Type="http://schemas.openxmlformats.org/officeDocument/2006/relationships/image" Target="../media/image239.wmf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41.wmf"/><Relationship Id="rId11" Type="http://schemas.openxmlformats.org/officeDocument/2006/relationships/oleObject" Target="../embeddings/oleObject302.bin"/><Relationship Id="rId5" Type="http://schemas.openxmlformats.org/officeDocument/2006/relationships/oleObject" Target="../embeddings/oleObject299.bin"/><Relationship Id="rId10" Type="http://schemas.openxmlformats.org/officeDocument/2006/relationships/image" Target="../media/image238.wmf"/><Relationship Id="rId4" Type="http://schemas.openxmlformats.org/officeDocument/2006/relationships/image" Target="../media/image240.wmf"/><Relationship Id="rId9" Type="http://schemas.openxmlformats.org/officeDocument/2006/relationships/oleObject" Target="../embeddings/oleObject30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9.wmf"/><Relationship Id="rId26" Type="http://schemas.openxmlformats.org/officeDocument/2006/relationships/image" Target="../media/image13.wmf"/><Relationship Id="rId3" Type="http://schemas.openxmlformats.org/officeDocument/2006/relationships/oleObject" Target="../embeddings/oleObject37.bin"/><Relationship Id="rId21" Type="http://schemas.openxmlformats.org/officeDocument/2006/relationships/oleObject" Target="../embeddings/oleObject6.bin"/><Relationship Id="rId34" Type="http://schemas.openxmlformats.org/officeDocument/2006/relationships/image" Target="../media/image17.wmf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4.bin"/><Relationship Id="rId25" Type="http://schemas.openxmlformats.org/officeDocument/2006/relationships/oleObject" Target="../embeddings/oleObject8.bin"/><Relationship Id="rId33" Type="http://schemas.openxmlformats.org/officeDocument/2006/relationships/oleObject" Target="../embeddings/oleObject12.bin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8.wmf"/><Relationship Id="rId20" Type="http://schemas.openxmlformats.org/officeDocument/2006/relationships/image" Target="../media/image10.wmf"/><Relationship Id="rId29" Type="http://schemas.openxmlformats.org/officeDocument/2006/relationships/oleObject" Target="../embeddings/oleObject10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41.bin"/><Relationship Id="rId24" Type="http://schemas.openxmlformats.org/officeDocument/2006/relationships/image" Target="../media/image12.wmf"/><Relationship Id="rId32" Type="http://schemas.openxmlformats.org/officeDocument/2006/relationships/image" Target="../media/image16.wmf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3.bin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14.wmf"/><Relationship Id="rId10" Type="http://schemas.openxmlformats.org/officeDocument/2006/relationships/image" Target="../media/image29.wmf"/><Relationship Id="rId19" Type="http://schemas.openxmlformats.org/officeDocument/2006/relationships/oleObject" Target="../embeddings/oleObject5.bin"/><Relationship Id="rId31" Type="http://schemas.openxmlformats.org/officeDocument/2006/relationships/oleObject" Target="../embeddings/oleObject11.bin"/><Relationship Id="rId4" Type="http://schemas.openxmlformats.org/officeDocument/2006/relationships/image" Target="../media/image26.w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31.wmf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9.bin"/><Relationship Id="rId30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39.wmf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52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96.xml"/><Relationship Id="rId16" Type="http://schemas.openxmlformats.org/officeDocument/2006/relationships/image" Target="../media/image38.wmf"/><Relationship Id="rId20" Type="http://schemas.openxmlformats.org/officeDocument/2006/relationships/image" Target="../media/image40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42.wmf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51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50.wmf"/><Relationship Id="rId26" Type="http://schemas.openxmlformats.org/officeDocument/2006/relationships/image" Target="../media/image32.wmf"/><Relationship Id="rId39" Type="http://schemas.openxmlformats.org/officeDocument/2006/relationships/oleObject" Target="../embeddings/oleObject72.bin"/><Relationship Id="rId3" Type="http://schemas.openxmlformats.org/officeDocument/2006/relationships/oleObject" Target="../embeddings/oleObject54.bin"/><Relationship Id="rId21" Type="http://schemas.openxmlformats.org/officeDocument/2006/relationships/oleObject" Target="../embeddings/oleObject63.bin"/><Relationship Id="rId34" Type="http://schemas.openxmlformats.org/officeDocument/2006/relationships/image" Target="../media/image36.wmf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47.wmf"/><Relationship Id="rId17" Type="http://schemas.openxmlformats.org/officeDocument/2006/relationships/oleObject" Target="../embeddings/oleObject61.bin"/><Relationship Id="rId25" Type="http://schemas.openxmlformats.org/officeDocument/2006/relationships/oleObject" Target="../embeddings/oleObject65.bin"/><Relationship Id="rId33" Type="http://schemas.openxmlformats.org/officeDocument/2006/relationships/oleObject" Target="../embeddings/oleObject69.bin"/><Relationship Id="rId38" Type="http://schemas.openxmlformats.org/officeDocument/2006/relationships/image" Target="../media/image38.wmf"/><Relationship Id="rId2" Type="http://schemas.openxmlformats.org/officeDocument/2006/relationships/slideLayout" Target="../slideLayouts/slideLayout96.xml"/><Relationship Id="rId16" Type="http://schemas.openxmlformats.org/officeDocument/2006/relationships/image" Target="../media/image49.wmf"/><Relationship Id="rId20" Type="http://schemas.openxmlformats.org/officeDocument/2006/relationships/image" Target="../media/image51.wmf"/><Relationship Id="rId29" Type="http://schemas.openxmlformats.org/officeDocument/2006/relationships/oleObject" Target="../embeddings/oleObject6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58.bin"/><Relationship Id="rId24" Type="http://schemas.openxmlformats.org/officeDocument/2006/relationships/image" Target="../media/image53.wmf"/><Relationship Id="rId32" Type="http://schemas.openxmlformats.org/officeDocument/2006/relationships/image" Target="../media/image35.wmf"/><Relationship Id="rId37" Type="http://schemas.openxmlformats.org/officeDocument/2006/relationships/oleObject" Target="../embeddings/oleObject71.bin"/><Relationship Id="rId40" Type="http://schemas.openxmlformats.org/officeDocument/2006/relationships/image" Target="../media/image39.wmf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23" Type="http://schemas.openxmlformats.org/officeDocument/2006/relationships/oleObject" Target="../embeddings/oleObject64.bin"/><Relationship Id="rId28" Type="http://schemas.openxmlformats.org/officeDocument/2006/relationships/image" Target="../media/image33.wmf"/><Relationship Id="rId36" Type="http://schemas.openxmlformats.org/officeDocument/2006/relationships/image" Target="../media/image54.wmf"/><Relationship Id="rId10" Type="http://schemas.openxmlformats.org/officeDocument/2006/relationships/image" Target="../media/image46.wmf"/><Relationship Id="rId19" Type="http://schemas.openxmlformats.org/officeDocument/2006/relationships/oleObject" Target="../embeddings/oleObject62.bin"/><Relationship Id="rId31" Type="http://schemas.openxmlformats.org/officeDocument/2006/relationships/oleObject" Target="../embeddings/oleObject68.bin"/><Relationship Id="rId4" Type="http://schemas.openxmlformats.org/officeDocument/2006/relationships/image" Target="../media/image43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48.wmf"/><Relationship Id="rId22" Type="http://schemas.openxmlformats.org/officeDocument/2006/relationships/image" Target="../media/image52.wmf"/><Relationship Id="rId27" Type="http://schemas.openxmlformats.org/officeDocument/2006/relationships/oleObject" Target="../embeddings/oleObject66.bin"/><Relationship Id="rId30" Type="http://schemas.openxmlformats.org/officeDocument/2006/relationships/image" Target="../media/image34.wmf"/><Relationship Id="rId35" Type="http://schemas.openxmlformats.org/officeDocument/2006/relationships/oleObject" Target="../embeddings/oleObject7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78.bin"/><Relationship Id="rId18" Type="http://schemas.openxmlformats.org/officeDocument/2006/relationships/image" Target="../media/image62.wmf"/><Relationship Id="rId26" Type="http://schemas.openxmlformats.org/officeDocument/2006/relationships/image" Target="../media/image66.wmf"/><Relationship Id="rId3" Type="http://schemas.openxmlformats.org/officeDocument/2006/relationships/oleObject" Target="../embeddings/oleObject73.bin"/><Relationship Id="rId21" Type="http://schemas.openxmlformats.org/officeDocument/2006/relationships/oleObject" Target="../embeddings/oleObject82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80.bin"/><Relationship Id="rId25" Type="http://schemas.openxmlformats.org/officeDocument/2006/relationships/oleObject" Target="../embeddings/oleObject84.bin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61.wmf"/><Relationship Id="rId20" Type="http://schemas.openxmlformats.org/officeDocument/2006/relationships/image" Target="../media/image63.wmf"/><Relationship Id="rId29" Type="http://schemas.openxmlformats.org/officeDocument/2006/relationships/oleObject" Target="../embeddings/oleObject86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77.bin"/><Relationship Id="rId24" Type="http://schemas.openxmlformats.org/officeDocument/2006/relationships/image" Target="../media/image65.wmf"/><Relationship Id="rId32" Type="http://schemas.openxmlformats.org/officeDocument/2006/relationships/image" Target="../media/image69.wmf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23" Type="http://schemas.openxmlformats.org/officeDocument/2006/relationships/oleObject" Target="../embeddings/oleObject83.bin"/><Relationship Id="rId28" Type="http://schemas.openxmlformats.org/officeDocument/2006/relationships/image" Target="../media/image67.wmf"/><Relationship Id="rId10" Type="http://schemas.openxmlformats.org/officeDocument/2006/relationships/image" Target="../media/image60.wmf"/><Relationship Id="rId19" Type="http://schemas.openxmlformats.org/officeDocument/2006/relationships/oleObject" Target="../embeddings/oleObject81.bin"/><Relationship Id="rId31" Type="http://schemas.openxmlformats.org/officeDocument/2006/relationships/oleObject" Target="../embeddings/oleObject87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3.wmf"/><Relationship Id="rId22" Type="http://schemas.openxmlformats.org/officeDocument/2006/relationships/image" Target="../media/image64.wmf"/><Relationship Id="rId27" Type="http://schemas.openxmlformats.org/officeDocument/2006/relationships/oleObject" Target="../embeddings/oleObject85.bin"/><Relationship Id="rId30" Type="http://schemas.openxmlformats.org/officeDocument/2006/relationships/image" Target="../media/image6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93.bin"/><Relationship Id="rId18" Type="http://schemas.openxmlformats.org/officeDocument/2006/relationships/image" Target="../media/image77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95.bin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76.wmf"/><Relationship Id="rId20" Type="http://schemas.openxmlformats.org/officeDocument/2006/relationships/image" Target="../media/image78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4.bin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96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7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00250" y="303610"/>
            <a:ext cx="5704285" cy="4402931"/>
            <a:chOff x="720" y="255"/>
            <a:chExt cx="4791" cy="3698"/>
          </a:xfrm>
        </p:grpSpPr>
        <p:sp>
          <p:nvSpPr>
            <p:cNvPr id="3074" name="Text Box 2"/>
            <p:cNvSpPr txBox="1">
              <a:spLocks noChangeArrowheads="1"/>
            </p:cNvSpPr>
            <p:nvPr/>
          </p:nvSpPr>
          <p:spPr bwMode="auto">
            <a:xfrm>
              <a:off x="884" y="255"/>
              <a:ext cx="343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第十三章  热力学基础</a:t>
              </a:r>
              <a:endParaRPr kumimoji="1"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75" name="Text Box 3"/>
            <p:cNvSpPr txBox="1">
              <a:spLocks noChangeArrowheads="1"/>
            </p:cNvSpPr>
            <p:nvPr/>
          </p:nvSpPr>
          <p:spPr bwMode="auto">
            <a:xfrm>
              <a:off x="720" y="754"/>
              <a:ext cx="4791" cy="3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13.1  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准静态过程、功和热量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13.2  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内能、热力学第一定律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13.3  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等体过程和等压过程、摩尔热容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13.4  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等温过程和绝热过程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13.5  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循环过程、卡诺循环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13.6  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热力学第二定律、卡诺定理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13.7</a:t>
              </a:r>
              <a:r>
                <a:rPr kumimoji="1" lang="en-US" altLang="zh-CN" sz="2100" dirty="0">
                  <a:solidFill>
                    <a:srgbClr val="000000"/>
                  </a:solidFill>
                  <a:latin typeface="Times New Roman" pitchFamily="18" charset="0"/>
                </a:rPr>
                <a:t>   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熵、熵增加原理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13.8</a:t>
              </a:r>
              <a:r>
                <a:rPr kumimoji="1" lang="en-US" altLang="zh-CN" sz="2100" dirty="0">
                  <a:solidFill>
                    <a:srgbClr val="000000"/>
                  </a:solidFill>
                  <a:latin typeface="Times New Roman" pitchFamily="18" charset="0"/>
                </a:rPr>
                <a:t>   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热力学第二定律的统计解释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8" name="Text Box 2"/>
          <p:cNvSpPr txBox="1">
            <a:spLocks noChangeArrowheads="1"/>
          </p:cNvSpPr>
          <p:nvPr/>
        </p:nvSpPr>
        <p:spPr bwMode="auto">
          <a:xfrm>
            <a:off x="879246" y="419067"/>
            <a:ext cx="396001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Blip>
                <a:blip r:embed="rId3"/>
              </a:buBlip>
            </a:pP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绝热过程方程的推导</a:t>
            </a:r>
          </a:p>
        </p:txBody>
      </p:sp>
      <p:graphicFrame>
        <p:nvGraphicFramePr>
          <p:cNvPr id="73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88208"/>
              </p:ext>
            </p:extLst>
          </p:nvPr>
        </p:nvGraphicFramePr>
        <p:xfrm>
          <a:off x="1128709" y="1229157"/>
          <a:ext cx="3154355" cy="432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50" name="公式" r:id="rId4" imgW="1536480" imgH="215640" progId="Equation.3">
                  <p:embed/>
                </p:oleObj>
              </mc:Choice>
              <mc:Fallback>
                <p:oleObj name="公式" r:id="rId4" imgW="1536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09" y="1229157"/>
                        <a:ext cx="3154355" cy="4327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848485"/>
              </p:ext>
            </p:extLst>
          </p:nvPr>
        </p:nvGraphicFramePr>
        <p:xfrm>
          <a:off x="1128709" y="2093554"/>
          <a:ext cx="2602610" cy="471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51" name="公式" r:id="rId6" imgW="1079280" imgH="228600" progId="Equation.3">
                  <p:embed/>
                </p:oleObj>
              </mc:Choice>
              <mc:Fallback>
                <p:oleObj name="公式" r:id="rId6" imgW="1079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09" y="2093554"/>
                        <a:ext cx="2602610" cy="4710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635872"/>
              </p:ext>
            </p:extLst>
          </p:nvPr>
        </p:nvGraphicFramePr>
        <p:xfrm>
          <a:off x="1128709" y="2808150"/>
          <a:ext cx="1656917" cy="412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52" name="Equation" r:id="rId8" imgW="698400" imgH="190440" progId="Equation.DSMT4">
                  <p:embed/>
                </p:oleObj>
              </mc:Choice>
              <mc:Fallback>
                <p:oleObj name="Equation" r:id="rId8" imgW="69840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09" y="2808150"/>
                        <a:ext cx="1656917" cy="4120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90" name="Group 32"/>
          <p:cNvGrpSpPr>
            <a:grpSpLocks/>
          </p:cNvGrpSpPr>
          <p:nvPr/>
        </p:nvGrpSpPr>
        <p:grpSpPr bwMode="auto">
          <a:xfrm>
            <a:off x="6030365" y="1445544"/>
            <a:ext cx="2444353" cy="2116931"/>
            <a:chOff x="3397" y="1198"/>
            <a:chExt cx="2053" cy="1778"/>
          </a:xfrm>
        </p:grpSpPr>
        <p:sp>
          <p:nvSpPr>
            <p:cNvPr id="28692" name="AutoShape 11"/>
            <p:cNvSpPr>
              <a:spLocks noChangeArrowheads="1"/>
            </p:cNvSpPr>
            <p:nvPr/>
          </p:nvSpPr>
          <p:spPr bwMode="auto">
            <a:xfrm>
              <a:off x="4359" y="1618"/>
              <a:ext cx="639" cy="267"/>
            </a:xfrm>
            <a:prstGeom prst="wedgeRoundRectCallout">
              <a:avLst>
                <a:gd name="adj1" fmla="val -53421"/>
                <a:gd name="adj2" fmla="val 92449"/>
                <a:gd name="adj3" fmla="val 16667"/>
              </a:avLst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8676" name="Object 12"/>
            <p:cNvGraphicFramePr>
              <a:graphicFrameLocks noChangeAspect="1"/>
            </p:cNvGraphicFramePr>
            <p:nvPr/>
          </p:nvGraphicFramePr>
          <p:xfrm>
            <a:off x="4105" y="1198"/>
            <a:ext cx="893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553" name="公式" r:id="rId10" imgW="634680" imgH="215640" progId="Equation.3">
                    <p:embed/>
                  </p:oleObj>
                </mc:Choice>
                <mc:Fallback>
                  <p:oleObj name="公式" r:id="rId10" imgW="6346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1198"/>
                          <a:ext cx="893" cy="2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77" name="Object 13"/>
            <p:cNvGraphicFramePr>
              <a:graphicFrameLocks noChangeAspect="1"/>
            </p:cNvGraphicFramePr>
            <p:nvPr/>
          </p:nvGraphicFramePr>
          <p:xfrm>
            <a:off x="4649" y="2024"/>
            <a:ext cx="801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554" name="公式" r:id="rId12" imgW="685800" imgH="215640" progId="Equation.3">
                    <p:embed/>
                  </p:oleObj>
                </mc:Choice>
                <mc:Fallback>
                  <p:oleObj name="公式" r:id="rId12" imgW="68580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" y="2024"/>
                          <a:ext cx="801" cy="2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93" name="Line 14"/>
            <p:cNvSpPr>
              <a:spLocks noChangeShapeType="1"/>
            </p:cNvSpPr>
            <p:nvPr/>
          </p:nvSpPr>
          <p:spPr bwMode="auto">
            <a:xfrm>
              <a:off x="3671" y="2701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694" name="Arc 15"/>
            <p:cNvSpPr>
              <a:spLocks/>
            </p:cNvSpPr>
            <p:nvPr/>
          </p:nvSpPr>
          <p:spPr bwMode="auto">
            <a:xfrm flipH="1" flipV="1">
              <a:off x="4025" y="1200"/>
              <a:ext cx="1113" cy="1165"/>
            </a:xfrm>
            <a:custGeom>
              <a:avLst/>
              <a:gdLst>
                <a:gd name="T0" fmla="*/ 1 w 21059"/>
                <a:gd name="T1" fmla="*/ 0 h 21281"/>
                <a:gd name="T2" fmla="*/ 3 w 21059"/>
                <a:gd name="T3" fmla="*/ 3 h 21281"/>
                <a:gd name="T4" fmla="*/ 0 w 21059"/>
                <a:gd name="T5" fmla="*/ 4 h 21281"/>
                <a:gd name="T6" fmla="*/ 0 60000 65536"/>
                <a:gd name="T7" fmla="*/ 0 60000 65536"/>
                <a:gd name="T8" fmla="*/ 0 60000 65536"/>
                <a:gd name="T9" fmla="*/ 0 w 21059"/>
                <a:gd name="T10" fmla="*/ 0 h 21281"/>
                <a:gd name="T11" fmla="*/ 21059 w 21059"/>
                <a:gd name="T12" fmla="*/ 21281 h 212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59" h="21281" fill="none" extrusionOk="0">
                  <a:moveTo>
                    <a:pt x="3698" y="0"/>
                  </a:moveTo>
                  <a:cubicBezTo>
                    <a:pt x="12277" y="1491"/>
                    <a:pt x="19121" y="7986"/>
                    <a:pt x="21058" y="16475"/>
                  </a:cubicBezTo>
                </a:path>
                <a:path w="21059" h="21281" stroke="0" extrusionOk="0">
                  <a:moveTo>
                    <a:pt x="3698" y="0"/>
                  </a:moveTo>
                  <a:cubicBezTo>
                    <a:pt x="12277" y="1491"/>
                    <a:pt x="19121" y="7986"/>
                    <a:pt x="21058" y="16475"/>
                  </a:cubicBezTo>
                  <a:lnTo>
                    <a:pt x="0" y="21281"/>
                  </a:lnTo>
                  <a:close/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695" name="Line 16"/>
            <p:cNvSpPr>
              <a:spLocks noChangeShapeType="1"/>
            </p:cNvSpPr>
            <p:nvPr/>
          </p:nvSpPr>
          <p:spPr bwMode="auto">
            <a:xfrm flipH="1">
              <a:off x="4025" y="1493"/>
              <a:ext cx="15" cy="12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696" name="Line 17"/>
            <p:cNvSpPr>
              <a:spLocks noChangeShapeType="1"/>
            </p:cNvSpPr>
            <p:nvPr/>
          </p:nvSpPr>
          <p:spPr bwMode="auto">
            <a:xfrm>
              <a:off x="4952" y="2377"/>
              <a:ext cx="0" cy="3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697" name="Line 18"/>
            <p:cNvSpPr>
              <a:spLocks noChangeShapeType="1"/>
            </p:cNvSpPr>
            <p:nvPr/>
          </p:nvSpPr>
          <p:spPr bwMode="auto">
            <a:xfrm flipH="1">
              <a:off x="3688" y="1451"/>
              <a:ext cx="3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698" name="Line 19"/>
            <p:cNvSpPr>
              <a:spLocks noChangeShapeType="1"/>
            </p:cNvSpPr>
            <p:nvPr/>
          </p:nvSpPr>
          <p:spPr bwMode="auto">
            <a:xfrm flipH="1">
              <a:off x="3688" y="2377"/>
              <a:ext cx="12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699" name="Text Box 20"/>
            <p:cNvSpPr txBox="1">
              <a:spLocks noChangeArrowheads="1"/>
            </p:cNvSpPr>
            <p:nvPr/>
          </p:nvSpPr>
          <p:spPr bwMode="auto">
            <a:xfrm>
              <a:off x="3902" y="1218"/>
              <a:ext cx="296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A50021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8700" name="Text Box 21"/>
            <p:cNvSpPr txBox="1">
              <a:spLocks noChangeArrowheads="1"/>
            </p:cNvSpPr>
            <p:nvPr/>
          </p:nvSpPr>
          <p:spPr bwMode="auto">
            <a:xfrm>
              <a:off x="4958" y="2244"/>
              <a:ext cx="21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A50021"/>
                  </a:solidFill>
                  <a:latin typeface="Times New Roman" pitchFamily="18" charset="0"/>
                </a:rPr>
                <a:t>2</a:t>
              </a:r>
              <a:endParaRPr kumimoji="1" lang="en-US" altLang="zh-CN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8701" name="Line 22"/>
            <p:cNvSpPr>
              <a:spLocks noChangeShapeType="1"/>
            </p:cNvSpPr>
            <p:nvPr/>
          </p:nvSpPr>
          <p:spPr bwMode="auto">
            <a:xfrm>
              <a:off x="4177" y="1837"/>
              <a:ext cx="85" cy="12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28678" name="Object 23"/>
            <p:cNvGraphicFramePr>
              <a:graphicFrameLocks noChangeAspect="1"/>
            </p:cNvGraphicFramePr>
            <p:nvPr/>
          </p:nvGraphicFramePr>
          <p:xfrm>
            <a:off x="3397" y="1367"/>
            <a:ext cx="271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555" name="Equation" r:id="rId14" imgW="266400" imgH="317160" progId="Equation.3">
                    <p:embed/>
                  </p:oleObj>
                </mc:Choice>
                <mc:Fallback>
                  <p:oleObj name="Equation" r:id="rId14" imgW="2664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7" y="1367"/>
                          <a:ext cx="271" cy="2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79" name="Object 24"/>
            <p:cNvGraphicFramePr>
              <a:graphicFrameLocks noChangeAspect="1"/>
            </p:cNvGraphicFramePr>
            <p:nvPr/>
          </p:nvGraphicFramePr>
          <p:xfrm>
            <a:off x="3397" y="2213"/>
            <a:ext cx="25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556" name="Equation" r:id="rId16" imgW="291960" imgH="317160" progId="Equation.3">
                    <p:embed/>
                  </p:oleObj>
                </mc:Choice>
                <mc:Fallback>
                  <p:oleObj name="Equation" r:id="rId16" imgW="29196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7" y="2213"/>
                          <a:ext cx="259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0" name="Object 25"/>
            <p:cNvGraphicFramePr>
              <a:graphicFrameLocks noChangeAspect="1"/>
            </p:cNvGraphicFramePr>
            <p:nvPr/>
          </p:nvGraphicFramePr>
          <p:xfrm>
            <a:off x="3948" y="2672"/>
            <a:ext cx="237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557" name="公式" r:id="rId18" imgW="126720" imgH="164880" progId="Equation.3">
                    <p:embed/>
                  </p:oleObj>
                </mc:Choice>
                <mc:Fallback>
                  <p:oleObj name="公式" r:id="rId18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8" y="2672"/>
                          <a:ext cx="237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1" name="Object 26"/>
            <p:cNvGraphicFramePr>
              <a:graphicFrameLocks noChangeAspect="1"/>
            </p:cNvGraphicFramePr>
            <p:nvPr/>
          </p:nvGraphicFramePr>
          <p:xfrm>
            <a:off x="4804" y="2672"/>
            <a:ext cx="26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558" name="公式" r:id="rId20" imgW="139680" imgH="164880" progId="Equation.3">
                    <p:embed/>
                  </p:oleObj>
                </mc:Choice>
                <mc:Fallback>
                  <p:oleObj name="公式" r:id="rId20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4" y="2672"/>
                          <a:ext cx="264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2" name="Object 27"/>
            <p:cNvGraphicFramePr>
              <a:graphicFrameLocks noChangeAspect="1"/>
            </p:cNvGraphicFramePr>
            <p:nvPr/>
          </p:nvGraphicFramePr>
          <p:xfrm>
            <a:off x="3443" y="1200"/>
            <a:ext cx="187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559" name="Equation" r:id="rId22" imgW="203040" imgH="241200" progId="Equation.3">
                    <p:embed/>
                  </p:oleObj>
                </mc:Choice>
                <mc:Fallback>
                  <p:oleObj name="Equation" r:id="rId22" imgW="2030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3" y="1200"/>
                          <a:ext cx="187" cy="2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3" name="Object 28"/>
            <p:cNvGraphicFramePr>
              <a:graphicFrameLocks noChangeAspect="1"/>
            </p:cNvGraphicFramePr>
            <p:nvPr/>
          </p:nvGraphicFramePr>
          <p:xfrm>
            <a:off x="5104" y="2736"/>
            <a:ext cx="161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560" name="Equation" r:id="rId24" imgW="215640" imgH="241200" progId="Equation.3">
                    <p:embed/>
                  </p:oleObj>
                </mc:Choice>
                <mc:Fallback>
                  <p:oleObj name="Equation" r:id="rId24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4" y="2736"/>
                          <a:ext cx="161" cy="1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4" name="Object 29"/>
            <p:cNvGraphicFramePr>
              <a:graphicFrameLocks noChangeAspect="1"/>
            </p:cNvGraphicFramePr>
            <p:nvPr/>
          </p:nvGraphicFramePr>
          <p:xfrm>
            <a:off x="3604" y="2711"/>
            <a:ext cx="15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561" name="Equation" r:id="rId26" imgW="164880" imgH="190440" progId="Equation.3">
                    <p:embed/>
                  </p:oleObj>
                </mc:Choice>
                <mc:Fallback>
                  <p:oleObj name="Equation" r:id="rId26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4" y="2711"/>
                          <a:ext cx="154" cy="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2" name="Line 30"/>
            <p:cNvSpPr>
              <a:spLocks noChangeShapeType="1"/>
            </p:cNvSpPr>
            <p:nvPr/>
          </p:nvSpPr>
          <p:spPr bwMode="auto">
            <a:xfrm flipV="1">
              <a:off x="3672" y="1242"/>
              <a:ext cx="0" cy="14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28685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7533366"/>
                </p:ext>
              </p:extLst>
            </p:nvPr>
          </p:nvGraphicFramePr>
          <p:xfrm>
            <a:off x="4461" y="1658"/>
            <a:ext cx="469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562" name="公式" r:id="rId28" imgW="596880" imgH="291960" progId="Equation.3">
                    <p:embed/>
                  </p:oleObj>
                </mc:Choice>
                <mc:Fallback>
                  <p:oleObj name="公式" r:id="rId28" imgW="59688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1" y="1658"/>
                          <a:ext cx="469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D6009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997910"/>
              </p:ext>
            </p:extLst>
          </p:nvPr>
        </p:nvGraphicFramePr>
        <p:xfrm>
          <a:off x="1128709" y="3661197"/>
          <a:ext cx="1953392" cy="736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63" name="公式" r:id="rId30" imgW="1041120" imgH="406080" progId="Equation.3">
                  <p:embed/>
                </p:oleObj>
              </mc:Choice>
              <mc:Fallback>
                <p:oleObj name="公式" r:id="rId30" imgW="1041120" imgH="406080" progId="Equation.3">
                  <p:embed/>
                  <p:pic>
                    <p:nvPicPr>
                      <p:cNvPr id="297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09" y="3661197"/>
                        <a:ext cx="1953392" cy="7369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3674772" y="2125262"/>
            <a:ext cx="580321" cy="1161065"/>
            <a:chOff x="3674772" y="2125262"/>
            <a:chExt cx="580321" cy="1161065"/>
          </a:xfrm>
        </p:grpSpPr>
        <p:sp>
          <p:nvSpPr>
            <p:cNvPr id="28703" name="AutoShape 6"/>
            <p:cNvSpPr>
              <a:spLocks/>
            </p:cNvSpPr>
            <p:nvPr/>
          </p:nvSpPr>
          <p:spPr bwMode="auto">
            <a:xfrm flipH="1">
              <a:off x="3674772" y="2125262"/>
              <a:ext cx="173247" cy="1161065"/>
            </a:xfrm>
            <a:prstGeom prst="leftBrace">
              <a:avLst>
                <a:gd name="adj1" fmla="val 48820"/>
                <a:gd name="adj2" fmla="val 53009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右箭头 31"/>
            <p:cNvSpPr/>
            <p:nvPr/>
          </p:nvSpPr>
          <p:spPr>
            <a:xfrm>
              <a:off x="3883618" y="2654028"/>
              <a:ext cx="371475" cy="1785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38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344643"/>
              </p:ext>
            </p:extLst>
          </p:nvPr>
        </p:nvGraphicFramePr>
        <p:xfrm>
          <a:off x="1282405" y="1701722"/>
          <a:ext cx="1818156" cy="66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38" name="Equation" r:id="rId4" imgW="1879560" imgH="660240" progId="Equation.3">
                  <p:embed/>
                </p:oleObj>
              </mc:Choice>
              <mc:Fallback>
                <p:oleObj name="Equation" r:id="rId4" imgW="187956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405" y="1701722"/>
                        <a:ext cx="1818156" cy="6676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885014"/>
              </p:ext>
            </p:extLst>
          </p:nvPr>
        </p:nvGraphicFramePr>
        <p:xfrm>
          <a:off x="1288202" y="474093"/>
          <a:ext cx="1850256" cy="698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39" name="Equation" r:id="rId6" imgW="1041120" imgH="406080" progId="Equation.DSMT4">
                  <p:embed/>
                </p:oleObj>
              </mc:Choice>
              <mc:Fallback>
                <p:oleObj name="Equation" r:id="rId6" imgW="104112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8202" y="474093"/>
                        <a:ext cx="1850256" cy="6980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298655" y="3259321"/>
            <a:ext cx="4389277" cy="549654"/>
            <a:chOff x="1298655" y="3259321"/>
            <a:chExt cx="4389277" cy="549654"/>
          </a:xfrm>
        </p:grpSpPr>
        <p:grpSp>
          <p:nvGrpSpPr>
            <p:cNvPr id="5" name="组合 4"/>
            <p:cNvGrpSpPr/>
            <p:nvPr/>
          </p:nvGrpSpPr>
          <p:grpSpPr>
            <a:xfrm>
              <a:off x="1298655" y="3259321"/>
              <a:ext cx="2200592" cy="549654"/>
              <a:chOff x="1939828" y="3052651"/>
              <a:chExt cx="2200592" cy="549654"/>
            </a:xfrm>
          </p:grpSpPr>
          <p:graphicFrame>
            <p:nvGraphicFramePr>
              <p:cNvPr id="29701" name="Object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458135"/>
                  </p:ext>
                </p:extLst>
              </p:nvPr>
            </p:nvGraphicFramePr>
            <p:xfrm>
              <a:off x="1939828" y="3052651"/>
              <a:ext cx="1022902" cy="5398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5540" name="Equation" r:id="rId8" imgW="444240" imgH="228600" progId="Equation.DSMT4">
                      <p:embed/>
                    </p:oleObj>
                  </mc:Choice>
                  <mc:Fallback>
                    <p:oleObj name="Equation" r:id="rId8" imgW="44424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39828" y="3052651"/>
                            <a:ext cx="1022902" cy="53987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10" name="Rectangle 13"/>
              <p:cNvSpPr>
                <a:spLocks noChangeArrowheads="1"/>
              </p:cNvSpPr>
              <p:nvPr/>
            </p:nvSpPr>
            <p:spPr bwMode="auto">
              <a:xfrm>
                <a:off x="2937834" y="3140639"/>
                <a:ext cx="1202586" cy="461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Times New Roman" pitchFamily="18" charset="0"/>
                  </a:rPr>
                  <a:t>常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Times New Roman" pitchFamily="18" charset="0"/>
                  </a:rPr>
                  <a:t>量</a:t>
                </a:r>
                <a:endParaRPr lang="zh-CN" altLang="en-US" sz="2400" b="1" dirty="0">
                  <a:solidFill>
                    <a:srgbClr val="0000FF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3499247" y="3283573"/>
              <a:ext cx="2188685" cy="501151"/>
              <a:chOff x="1951735" y="3713813"/>
              <a:chExt cx="2188685" cy="501151"/>
            </a:xfrm>
          </p:grpSpPr>
          <p:graphicFrame>
            <p:nvGraphicFramePr>
              <p:cNvPr id="29702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8977445"/>
                  </p:ext>
                </p:extLst>
              </p:nvPr>
            </p:nvGraphicFramePr>
            <p:xfrm>
              <a:off x="1951735" y="3713813"/>
              <a:ext cx="1276815" cy="5011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5541" name="Equation" r:id="rId10" imgW="634680" imgH="228600" progId="Equation.DSMT4">
                      <p:embed/>
                    </p:oleObj>
                  </mc:Choice>
                  <mc:Fallback>
                    <p:oleObj name="Equation" r:id="rId10" imgW="63468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51735" y="3713813"/>
                            <a:ext cx="1276815" cy="50115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11" name="Rectangle 14"/>
              <p:cNvSpPr>
                <a:spLocks noChangeArrowheads="1"/>
              </p:cNvSpPr>
              <p:nvPr/>
            </p:nvSpPr>
            <p:spPr bwMode="auto">
              <a:xfrm>
                <a:off x="3094787" y="3753298"/>
                <a:ext cx="1045633" cy="461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Times New Roman" pitchFamily="18" charset="0"/>
                  </a:rPr>
                  <a:t>常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Times New Roman" pitchFamily="18" charset="0"/>
                  </a:rPr>
                  <a:t>量</a:t>
                </a:r>
                <a:endParaRPr lang="zh-CN" altLang="en-US" sz="2400" b="1" dirty="0">
                  <a:solidFill>
                    <a:srgbClr val="0000FF"/>
                  </a:solidFill>
                  <a:latin typeface="Times New Roman" pitchFamily="18" charset="0"/>
                </a:endParaRPr>
              </a:p>
            </p:txBody>
          </p:sp>
        </p:grpSp>
      </p:grpSp>
      <p:graphicFrame>
        <p:nvGraphicFramePr>
          <p:cNvPr id="74767" name="Object 1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91323056"/>
              </p:ext>
            </p:extLst>
          </p:nvPr>
        </p:nvGraphicFramePr>
        <p:xfrm>
          <a:off x="4244975" y="1835150"/>
          <a:ext cx="10287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42" name="Equation" r:id="rId12" imgW="507960" imgH="203040" progId="Equation.DSMT4">
                  <p:embed/>
                </p:oleObj>
              </mc:Choice>
              <mc:Fallback>
                <p:oleObj name="Equation" r:id="rId12" imgW="507960" imgH="2030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975" y="1835150"/>
                        <a:ext cx="10287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5155063" y="1838443"/>
            <a:ext cx="803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990000"/>
                </a:solidFill>
                <a:latin typeface="Times New Roman" pitchFamily="18" charset="0"/>
              </a:rPr>
              <a:t>常</a:t>
            </a:r>
            <a:r>
              <a:rPr lang="zh-CN" altLang="en-US" sz="2400" b="1" dirty="0" smtClean="0">
                <a:solidFill>
                  <a:srgbClr val="990000"/>
                </a:solidFill>
                <a:latin typeface="Times New Roman" pitchFamily="18" charset="0"/>
              </a:rPr>
              <a:t>量</a:t>
            </a:r>
            <a:endParaRPr lang="zh-CN" altLang="en-US" sz="2400" b="1" dirty="0">
              <a:solidFill>
                <a:srgbClr val="990000"/>
              </a:solidFill>
              <a:latin typeface="Times New Roman" pitchFamily="18" charset="0"/>
            </a:endParaRPr>
          </a:p>
        </p:txBody>
      </p:sp>
      <p:graphicFrame>
        <p:nvGraphicFramePr>
          <p:cNvPr id="634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487698"/>
              </p:ext>
            </p:extLst>
          </p:nvPr>
        </p:nvGraphicFramePr>
        <p:xfrm>
          <a:off x="6156493" y="624568"/>
          <a:ext cx="1253118" cy="39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43" name="公式" r:id="rId14" imgW="914400" imgH="241200" progId="Equation.3">
                  <p:embed/>
                </p:oleObj>
              </mc:Choice>
              <mc:Fallback>
                <p:oleObj name="公式" r:id="rId14" imgW="914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493" y="624568"/>
                        <a:ext cx="1253118" cy="3938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963131"/>
              </p:ext>
            </p:extLst>
          </p:nvPr>
        </p:nvGraphicFramePr>
        <p:xfrm>
          <a:off x="3738175" y="616143"/>
          <a:ext cx="1818601" cy="40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44" name="Equation" r:id="rId16" imgW="977760" imgH="241200" progId="Equation.DSMT4">
                  <p:embed/>
                </p:oleObj>
              </mc:Choice>
              <mc:Fallback>
                <p:oleObj name="Equation" r:id="rId16" imgW="977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175" y="616143"/>
                        <a:ext cx="1818601" cy="40226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右箭头 15"/>
          <p:cNvSpPr/>
          <p:nvPr/>
        </p:nvSpPr>
        <p:spPr>
          <a:xfrm>
            <a:off x="3738175" y="1946231"/>
            <a:ext cx="371475" cy="178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027922"/>
              </p:ext>
            </p:extLst>
          </p:nvPr>
        </p:nvGraphicFramePr>
        <p:xfrm>
          <a:off x="4244975" y="2409808"/>
          <a:ext cx="1459487" cy="41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45" name="公式" r:id="rId18" imgW="660240" imgH="203040" progId="Equation.3">
                  <p:embed/>
                </p:oleObj>
              </mc:Choice>
              <mc:Fallback>
                <p:oleObj name="公式" r:id="rId18" imgW="660240" imgH="203040" progId="Equation.3">
                  <p:embed/>
                  <p:pic>
                    <p:nvPicPr>
                      <p:cNvPr id="2765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975" y="2409808"/>
                        <a:ext cx="1459487" cy="4134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5921189" y="1788803"/>
            <a:ext cx="599820" cy="1034465"/>
            <a:chOff x="3674770" y="2125263"/>
            <a:chExt cx="599820" cy="1034465"/>
          </a:xfrm>
        </p:grpSpPr>
        <p:sp>
          <p:nvSpPr>
            <p:cNvPr id="19" name="AutoShape 6"/>
            <p:cNvSpPr>
              <a:spLocks/>
            </p:cNvSpPr>
            <p:nvPr/>
          </p:nvSpPr>
          <p:spPr bwMode="auto">
            <a:xfrm flipH="1">
              <a:off x="3674770" y="2125263"/>
              <a:ext cx="154658" cy="1034465"/>
            </a:xfrm>
            <a:prstGeom prst="leftBrace">
              <a:avLst>
                <a:gd name="adj1" fmla="val 48820"/>
                <a:gd name="adj2" fmla="val 53009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右箭头 19"/>
            <p:cNvSpPr/>
            <p:nvPr/>
          </p:nvSpPr>
          <p:spPr>
            <a:xfrm>
              <a:off x="3903115" y="2588906"/>
              <a:ext cx="371475" cy="1785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786198" y="3334241"/>
            <a:ext cx="1713513" cy="464958"/>
            <a:chOff x="6156493" y="4048186"/>
            <a:chExt cx="1713513" cy="464958"/>
          </a:xfrm>
        </p:grpSpPr>
        <p:graphicFrame>
          <p:nvGraphicFramePr>
            <p:cNvPr id="24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6250868"/>
                </p:ext>
              </p:extLst>
            </p:nvPr>
          </p:nvGraphicFramePr>
          <p:xfrm>
            <a:off x="6156493" y="4048186"/>
            <a:ext cx="1028700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546" name="Equation" r:id="rId20" imgW="507960" imgH="203040" progId="Equation.DSMT4">
                    <p:embed/>
                  </p:oleObj>
                </mc:Choice>
                <mc:Fallback>
                  <p:oleObj name="Equation" r:id="rId20" imgW="507960" imgH="203040" progId="Equation.DSMT4">
                    <p:embed/>
                    <p:pic>
                      <p:nvPicPr>
                        <p:cNvPr id="74767" name="Object 15"/>
                        <p:cNvPicPr>
                          <a:picLocks noGrp="1"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6493" y="4048186"/>
                          <a:ext cx="1028700" cy="411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7066581" y="4051479"/>
              <a:ext cx="80342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990000"/>
                  </a:solidFill>
                  <a:latin typeface="Times New Roman" pitchFamily="18" charset="0"/>
                </a:rPr>
                <a:t>常</a:t>
              </a:r>
              <a:r>
                <a:rPr lang="zh-CN" altLang="en-US" sz="2400" b="1" dirty="0" smtClean="0">
                  <a:solidFill>
                    <a:srgbClr val="990000"/>
                  </a:solidFill>
                  <a:latin typeface="Times New Roman" pitchFamily="18" charset="0"/>
                </a:rPr>
                <a:t>量</a:t>
              </a:r>
              <a:endParaRPr lang="zh-CN" altLang="en-US" sz="2400" b="1" dirty="0">
                <a:solidFill>
                  <a:srgbClr val="99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283415" y="3745407"/>
            <a:ext cx="6273484" cy="796158"/>
            <a:chOff x="1283415" y="3745407"/>
            <a:chExt cx="6273484" cy="796158"/>
          </a:xfrm>
        </p:grpSpPr>
        <p:sp>
          <p:nvSpPr>
            <p:cNvPr id="7" name="右大括号 6"/>
            <p:cNvSpPr/>
            <p:nvPr/>
          </p:nvSpPr>
          <p:spPr>
            <a:xfrm rot="5400000">
              <a:off x="4257028" y="771794"/>
              <a:ext cx="326258" cy="6273484"/>
            </a:xfrm>
            <a:prstGeom prst="rightBrace">
              <a:avLst>
                <a:gd name="adj1" fmla="val 10750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9000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513261" y="4126067"/>
              <a:ext cx="181011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绝热过程方程</a:t>
              </a:r>
              <a:endParaRPr lang="zh-CN" altLang="en-US" sz="2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794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8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ED7AFA-2AC6-40B6-9FEE-554F668AF94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180" name="Text Box 2"/>
          <p:cNvSpPr txBox="1">
            <a:spLocks noChangeArrowheads="1"/>
          </p:cNvSpPr>
          <p:nvPr/>
        </p:nvSpPr>
        <p:spPr bwMode="auto">
          <a:xfrm>
            <a:off x="716439" y="341271"/>
            <a:ext cx="383442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C00000"/>
              </a:buClr>
            </a:pP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三、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比较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绝热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线和</a:t>
            </a: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等温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线</a:t>
            </a:r>
          </a:p>
        </p:txBody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1244239" y="825535"/>
            <a:ext cx="29765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100" b="1">
                <a:solidFill>
                  <a:srgbClr val="CC0000"/>
                </a:solidFill>
                <a:latin typeface="Times New Roman" pitchFamily="18" charset="0"/>
              </a:rPr>
              <a:t>1. </a:t>
            </a:r>
            <a:r>
              <a:rPr kumimoji="1" lang="zh-CN" altLang="en-US" sz="2100" b="1">
                <a:solidFill>
                  <a:srgbClr val="CC0000"/>
                </a:solidFill>
                <a:latin typeface="Times New Roman" pitchFamily="18" charset="0"/>
              </a:rPr>
              <a:t>绝热过程曲线的斜率</a:t>
            </a:r>
          </a:p>
        </p:txBody>
      </p:sp>
      <p:graphicFrame>
        <p:nvGraphicFramePr>
          <p:cNvPr id="1177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52137"/>
              </p:ext>
            </p:extLst>
          </p:nvPr>
        </p:nvGraphicFramePr>
        <p:xfrm>
          <a:off x="1908936" y="1781175"/>
          <a:ext cx="25463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27" name="Equation" r:id="rId3" imgW="1396800" imgH="228600" progId="Equation.DSMT4">
                  <p:embed/>
                </p:oleObj>
              </mc:Choice>
              <mc:Fallback>
                <p:oleObj name="Equation" r:id="rId3" imgW="1396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936" y="1781175"/>
                        <a:ext cx="2546350" cy="4222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941439"/>
              </p:ext>
            </p:extLst>
          </p:nvPr>
        </p:nvGraphicFramePr>
        <p:xfrm>
          <a:off x="1844700" y="2298346"/>
          <a:ext cx="1850442" cy="775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28" name="Equation" r:id="rId5" imgW="977760" imgH="431640" progId="Equation.DSMT4">
                  <p:embed/>
                </p:oleObj>
              </mc:Choice>
              <mc:Fallback>
                <p:oleObj name="Equation" r:id="rId5" imgW="977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4700" y="2298346"/>
                        <a:ext cx="1850442" cy="7758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76538" y="1309799"/>
            <a:ext cx="1752427" cy="403163"/>
            <a:chOff x="570" y="1075"/>
            <a:chExt cx="1517" cy="349"/>
          </a:xfrm>
        </p:grpSpPr>
        <p:sp>
          <p:nvSpPr>
            <p:cNvPr id="7201" name="Rectangle 7"/>
            <p:cNvSpPr>
              <a:spLocks noChangeArrowheads="1"/>
            </p:cNvSpPr>
            <p:nvPr/>
          </p:nvSpPr>
          <p:spPr bwMode="auto">
            <a:xfrm>
              <a:off x="1271" y="1075"/>
              <a:ext cx="81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常量</a:t>
              </a:r>
            </a:p>
          </p:txBody>
        </p:sp>
        <p:graphicFrame>
          <p:nvGraphicFramePr>
            <p:cNvPr id="717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3389143"/>
                </p:ext>
              </p:extLst>
            </p:nvPr>
          </p:nvGraphicFramePr>
          <p:xfrm>
            <a:off x="570" y="1078"/>
            <a:ext cx="749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529" name="Equation" r:id="rId7" imgW="495000" imgH="228600" progId="Equation.DSMT4">
                    <p:embed/>
                  </p:oleObj>
                </mc:Choice>
                <mc:Fallback>
                  <p:oleObj name="Equation" r:id="rId7" imgW="4950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0" y="1078"/>
                          <a:ext cx="749" cy="34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426396" y="950743"/>
            <a:ext cx="2600325" cy="2433638"/>
            <a:chOff x="3325" y="771"/>
            <a:chExt cx="2184" cy="2044"/>
          </a:xfrm>
        </p:grpSpPr>
        <p:sp>
          <p:nvSpPr>
            <p:cNvPr id="7196" name="Line 10"/>
            <p:cNvSpPr>
              <a:spLocks noChangeShapeType="1"/>
            </p:cNvSpPr>
            <p:nvPr/>
          </p:nvSpPr>
          <p:spPr bwMode="auto">
            <a:xfrm flipV="1">
              <a:off x="3614" y="2547"/>
              <a:ext cx="1895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7197" name="Line 11"/>
            <p:cNvSpPr>
              <a:spLocks noChangeShapeType="1"/>
            </p:cNvSpPr>
            <p:nvPr/>
          </p:nvSpPr>
          <p:spPr bwMode="auto">
            <a:xfrm flipV="1">
              <a:off x="3613" y="771"/>
              <a:ext cx="0" cy="178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7198" name="Text Box 12"/>
            <p:cNvSpPr txBox="1">
              <a:spLocks noChangeArrowheads="1"/>
            </p:cNvSpPr>
            <p:nvPr/>
          </p:nvSpPr>
          <p:spPr bwMode="auto">
            <a:xfrm>
              <a:off x="4333" y="1251"/>
              <a:ext cx="336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1" i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A</a:t>
              </a:r>
            </a:p>
          </p:txBody>
        </p:sp>
        <p:graphicFrame>
          <p:nvGraphicFramePr>
            <p:cNvPr id="7175" name="Object 13"/>
            <p:cNvGraphicFramePr>
              <a:graphicFrameLocks noChangeAspect="1"/>
            </p:cNvGraphicFramePr>
            <p:nvPr/>
          </p:nvGraphicFramePr>
          <p:xfrm>
            <a:off x="3325" y="771"/>
            <a:ext cx="213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530" name="Equation" r:id="rId9" imgW="203040" imgH="241200" progId="Equation.3">
                    <p:embed/>
                  </p:oleObj>
                </mc:Choice>
                <mc:Fallback>
                  <p:oleObj name="Equation" r:id="rId9" imgW="2030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5" y="771"/>
                          <a:ext cx="213" cy="2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6" name="Object 14"/>
            <p:cNvGraphicFramePr>
              <a:graphicFrameLocks noChangeAspect="1"/>
            </p:cNvGraphicFramePr>
            <p:nvPr/>
          </p:nvGraphicFramePr>
          <p:xfrm>
            <a:off x="5245" y="2595"/>
            <a:ext cx="197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531" name="Equation" r:id="rId11" imgW="215640" imgH="241200" progId="Equation.3">
                    <p:embed/>
                  </p:oleObj>
                </mc:Choice>
                <mc:Fallback>
                  <p:oleObj name="Equation" r:id="rId11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5" y="2595"/>
                          <a:ext cx="197" cy="2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7" name="Object 15"/>
            <p:cNvGraphicFramePr>
              <a:graphicFrameLocks noChangeAspect="1"/>
            </p:cNvGraphicFramePr>
            <p:nvPr/>
          </p:nvGraphicFramePr>
          <p:xfrm>
            <a:off x="3494" y="2602"/>
            <a:ext cx="177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532" name="Equation" r:id="rId13" imgW="164880" imgH="190440" progId="Equation.3">
                    <p:embed/>
                  </p:oleObj>
                </mc:Choice>
                <mc:Fallback>
                  <p:oleObj name="Equation" r:id="rId13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4" y="2602"/>
                          <a:ext cx="177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9" name="Freeform 16"/>
            <p:cNvSpPr>
              <a:spLocks/>
            </p:cNvSpPr>
            <p:nvPr/>
          </p:nvSpPr>
          <p:spPr bwMode="auto">
            <a:xfrm>
              <a:off x="3901" y="867"/>
              <a:ext cx="1440" cy="1179"/>
            </a:xfrm>
            <a:custGeom>
              <a:avLst/>
              <a:gdLst>
                <a:gd name="T0" fmla="*/ 0 w 1495"/>
                <a:gd name="T1" fmla="*/ 0 h 1179"/>
                <a:gd name="T2" fmla="*/ 199 w 1495"/>
                <a:gd name="T3" fmla="*/ 329 h 1179"/>
                <a:gd name="T4" fmla="*/ 439 w 1495"/>
                <a:gd name="T5" fmla="*/ 617 h 1179"/>
                <a:gd name="T6" fmla="*/ 796 w 1495"/>
                <a:gd name="T7" fmla="*/ 891 h 1179"/>
                <a:gd name="T8" fmla="*/ 1255 w 1495"/>
                <a:gd name="T9" fmla="*/ 1097 h 1179"/>
                <a:gd name="T10" fmla="*/ 1495 w 1495"/>
                <a:gd name="T11" fmla="*/ 1179 h 1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95"/>
                <a:gd name="T19" fmla="*/ 0 h 1179"/>
                <a:gd name="T20" fmla="*/ 1495 w 1495"/>
                <a:gd name="T21" fmla="*/ 1179 h 1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95" h="1179">
                  <a:moveTo>
                    <a:pt x="0" y="0"/>
                  </a:moveTo>
                  <a:cubicBezTo>
                    <a:pt x="33" y="55"/>
                    <a:pt x="126" y="226"/>
                    <a:pt x="199" y="329"/>
                  </a:cubicBezTo>
                  <a:cubicBezTo>
                    <a:pt x="272" y="432"/>
                    <a:pt x="339" y="523"/>
                    <a:pt x="439" y="617"/>
                  </a:cubicBezTo>
                  <a:cubicBezTo>
                    <a:pt x="539" y="711"/>
                    <a:pt x="660" y="811"/>
                    <a:pt x="796" y="891"/>
                  </a:cubicBezTo>
                  <a:cubicBezTo>
                    <a:pt x="932" y="971"/>
                    <a:pt x="1139" y="1049"/>
                    <a:pt x="1255" y="1097"/>
                  </a:cubicBezTo>
                  <a:cubicBezTo>
                    <a:pt x="1371" y="1145"/>
                    <a:pt x="1445" y="1162"/>
                    <a:pt x="1495" y="1179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7200" name="Freeform 17"/>
            <p:cNvSpPr>
              <a:spLocks/>
            </p:cNvSpPr>
            <p:nvPr/>
          </p:nvSpPr>
          <p:spPr bwMode="auto">
            <a:xfrm>
              <a:off x="4093" y="867"/>
              <a:ext cx="1248" cy="1406"/>
            </a:xfrm>
            <a:custGeom>
              <a:avLst/>
              <a:gdLst>
                <a:gd name="T0" fmla="*/ 0 w 1248"/>
                <a:gd name="T1" fmla="*/ 0 h 1406"/>
                <a:gd name="T2" fmla="*/ 102 w 1248"/>
                <a:gd name="T3" fmla="*/ 329 h 1406"/>
                <a:gd name="T4" fmla="*/ 233 w 1248"/>
                <a:gd name="T5" fmla="*/ 597 h 1406"/>
                <a:gd name="T6" fmla="*/ 425 w 1248"/>
                <a:gd name="T7" fmla="*/ 871 h 1406"/>
                <a:gd name="T8" fmla="*/ 603 w 1248"/>
                <a:gd name="T9" fmla="*/ 1069 h 1406"/>
                <a:gd name="T10" fmla="*/ 843 w 1248"/>
                <a:gd name="T11" fmla="*/ 1234 h 1406"/>
                <a:gd name="T12" fmla="*/ 1090 w 1248"/>
                <a:gd name="T13" fmla="*/ 1351 h 1406"/>
                <a:gd name="T14" fmla="*/ 1248 w 1248"/>
                <a:gd name="T15" fmla="*/ 1406 h 14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48"/>
                <a:gd name="T25" fmla="*/ 0 h 1406"/>
                <a:gd name="T26" fmla="*/ 1248 w 1248"/>
                <a:gd name="T27" fmla="*/ 1406 h 140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48" h="1406">
                  <a:moveTo>
                    <a:pt x="0" y="0"/>
                  </a:moveTo>
                  <a:cubicBezTo>
                    <a:pt x="17" y="55"/>
                    <a:pt x="63" y="229"/>
                    <a:pt x="102" y="329"/>
                  </a:cubicBezTo>
                  <a:cubicBezTo>
                    <a:pt x="141" y="429"/>
                    <a:pt x="179" y="507"/>
                    <a:pt x="233" y="597"/>
                  </a:cubicBezTo>
                  <a:cubicBezTo>
                    <a:pt x="287" y="687"/>
                    <a:pt x="363" y="792"/>
                    <a:pt x="425" y="871"/>
                  </a:cubicBezTo>
                  <a:cubicBezTo>
                    <a:pt x="487" y="950"/>
                    <a:pt x="533" y="1009"/>
                    <a:pt x="603" y="1069"/>
                  </a:cubicBezTo>
                  <a:cubicBezTo>
                    <a:pt x="673" y="1129"/>
                    <a:pt x="762" y="1187"/>
                    <a:pt x="843" y="1234"/>
                  </a:cubicBezTo>
                  <a:cubicBezTo>
                    <a:pt x="924" y="1281"/>
                    <a:pt x="1023" y="1322"/>
                    <a:pt x="1090" y="1351"/>
                  </a:cubicBezTo>
                  <a:cubicBezTo>
                    <a:pt x="1157" y="1380"/>
                    <a:pt x="1215" y="1395"/>
                    <a:pt x="1248" y="1406"/>
                  </a:cubicBezTo>
                </a:path>
              </a:pathLst>
            </a:custGeom>
            <a:noFill/>
            <a:ln w="28575">
              <a:solidFill>
                <a:srgbClr val="CC0099"/>
              </a:solidFill>
              <a:round/>
              <a:headEnd/>
              <a:tailEnd/>
            </a:ln>
          </p:spPr>
          <p:txBody>
            <a:bodyPr wrap="none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</p:grpSp>
      <p:sp>
        <p:nvSpPr>
          <p:cNvPr id="117801" name="Text Box 41"/>
          <p:cNvSpPr txBox="1">
            <a:spLocks noChangeArrowheads="1"/>
          </p:cNvSpPr>
          <p:nvPr/>
        </p:nvSpPr>
        <p:spPr bwMode="auto">
          <a:xfrm>
            <a:off x="1244239" y="3074210"/>
            <a:ext cx="324088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2. 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等温过程曲线的斜率</a:t>
            </a:r>
          </a:p>
        </p:txBody>
      </p:sp>
      <p:graphicFrame>
        <p:nvGraphicFramePr>
          <p:cNvPr id="11780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592390"/>
              </p:ext>
            </p:extLst>
          </p:nvPr>
        </p:nvGraphicFramePr>
        <p:xfrm>
          <a:off x="1898487" y="4135566"/>
          <a:ext cx="1912243" cy="340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33" name="Equation" r:id="rId15" imgW="2120760" imgH="419040" progId="Equation.3">
                  <p:embed/>
                </p:oleObj>
              </mc:Choice>
              <mc:Fallback>
                <p:oleObj name="Equation" r:id="rId15" imgW="21207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487" y="4135566"/>
                        <a:ext cx="1912243" cy="3401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1898487" y="3558474"/>
            <a:ext cx="1796654" cy="415528"/>
            <a:chOff x="3723" y="2640"/>
            <a:chExt cx="1509" cy="349"/>
          </a:xfrm>
        </p:grpSpPr>
        <p:graphicFrame>
          <p:nvGraphicFramePr>
            <p:cNvPr id="7174" name="Object 44"/>
            <p:cNvGraphicFramePr>
              <a:graphicFrameLocks noChangeAspect="1"/>
            </p:cNvGraphicFramePr>
            <p:nvPr/>
          </p:nvGraphicFramePr>
          <p:xfrm>
            <a:off x="3723" y="2682"/>
            <a:ext cx="741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534" name="Equation" r:id="rId17" imgW="838080" imgH="406080" progId="Equation.3">
                    <p:embed/>
                  </p:oleObj>
                </mc:Choice>
                <mc:Fallback>
                  <p:oleObj name="Equation" r:id="rId17" imgW="838080" imgH="406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3" y="2682"/>
                          <a:ext cx="741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5" name="Rectangle 45"/>
            <p:cNvSpPr>
              <a:spLocks noChangeArrowheads="1"/>
            </p:cNvSpPr>
            <p:nvPr/>
          </p:nvSpPr>
          <p:spPr bwMode="auto">
            <a:xfrm>
              <a:off x="4464" y="2640"/>
              <a:ext cx="76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常量</a:t>
              </a:r>
            </a:p>
          </p:txBody>
        </p:sp>
      </p:grp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4288159" y="3838991"/>
            <a:ext cx="3088481" cy="871538"/>
            <a:chOff x="2632" y="3277"/>
            <a:chExt cx="2594" cy="732"/>
          </a:xfrm>
        </p:grpSpPr>
        <p:graphicFrame>
          <p:nvGraphicFramePr>
            <p:cNvPr id="7173" name="Object 47"/>
            <p:cNvGraphicFramePr>
              <a:graphicFrameLocks noChangeAspect="1"/>
            </p:cNvGraphicFramePr>
            <p:nvPr/>
          </p:nvGraphicFramePr>
          <p:xfrm>
            <a:off x="3588" y="3277"/>
            <a:ext cx="1638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535" name="Equation" r:id="rId19" imgW="901440" imgH="431640" progId="Equation.DSMT4">
                    <p:embed/>
                  </p:oleObj>
                </mc:Choice>
                <mc:Fallback>
                  <p:oleObj name="Equation" r:id="rId19" imgW="90144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8" y="3277"/>
                          <a:ext cx="1638" cy="7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4" name="AutoShape 48"/>
            <p:cNvSpPr>
              <a:spLocks noChangeArrowheads="1"/>
            </p:cNvSpPr>
            <p:nvPr/>
          </p:nvSpPr>
          <p:spPr bwMode="auto">
            <a:xfrm>
              <a:off x="2632" y="3595"/>
              <a:ext cx="589" cy="148"/>
            </a:xfrm>
            <a:prstGeom prst="rightArrow">
              <a:avLst>
                <a:gd name="adj1" fmla="val 50000"/>
                <a:gd name="adj2" fmla="val 9949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6570755" y="264944"/>
            <a:ext cx="1381656" cy="725090"/>
            <a:chOff x="4420" y="171"/>
            <a:chExt cx="1033" cy="609"/>
          </a:xfrm>
        </p:grpSpPr>
        <p:grpSp>
          <p:nvGrpSpPr>
            <p:cNvPr id="7" name="Group 50"/>
            <p:cNvGrpSpPr>
              <a:grpSpLocks/>
            </p:cNvGrpSpPr>
            <p:nvPr/>
          </p:nvGrpSpPr>
          <p:grpSpPr bwMode="auto">
            <a:xfrm>
              <a:off x="4429" y="171"/>
              <a:ext cx="1024" cy="349"/>
              <a:chOff x="4429" y="171"/>
              <a:chExt cx="1024" cy="349"/>
            </a:xfrm>
          </p:grpSpPr>
          <p:sp>
            <p:nvSpPr>
              <p:cNvPr id="7192" name="Line 51"/>
              <p:cNvSpPr>
                <a:spLocks noChangeShapeType="1"/>
              </p:cNvSpPr>
              <p:nvPr/>
            </p:nvSpPr>
            <p:spPr bwMode="auto">
              <a:xfrm>
                <a:off x="4429" y="346"/>
                <a:ext cx="240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zh-CN" altLang="en-US" sz="2100" b="1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193" name="Text Box 52"/>
              <p:cNvSpPr txBox="1">
                <a:spLocks noChangeArrowheads="1"/>
              </p:cNvSpPr>
              <p:nvPr/>
            </p:nvSpPr>
            <p:spPr bwMode="auto">
              <a:xfrm>
                <a:off x="4707" y="171"/>
                <a:ext cx="746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100" b="1">
                    <a:solidFill>
                      <a:srgbClr val="000000"/>
                    </a:solidFill>
                    <a:latin typeface="Times New Roman" pitchFamily="18" charset="0"/>
                  </a:rPr>
                  <a:t>等温线</a:t>
                </a:r>
              </a:p>
            </p:txBody>
          </p:sp>
        </p:grpSp>
        <p:grpSp>
          <p:nvGrpSpPr>
            <p:cNvPr id="8" name="Group 53"/>
            <p:cNvGrpSpPr>
              <a:grpSpLocks/>
            </p:cNvGrpSpPr>
            <p:nvPr/>
          </p:nvGrpSpPr>
          <p:grpSpPr bwMode="auto">
            <a:xfrm>
              <a:off x="4420" y="431"/>
              <a:ext cx="1033" cy="349"/>
              <a:chOff x="4420" y="584"/>
              <a:chExt cx="1033" cy="349"/>
            </a:xfrm>
          </p:grpSpPr>
          <p:sp>
            <p:nvSpPr>
              <p:cNvPr id="7190" name="Line 54"/>
              <p:cNvSpPr>
                <a:spLocks noChangeShapeType="1"/>
              </p:cNvSpPr>
              <p:nvPr/>
            </p:nvSpPr>
            <p:spPr bwMode="auto">
              <a:xfrm>
                <a:off x="4420" y="754"/>
                <a:ext cx="240" cy="0"/>
              </a:xfrm>
              <a:prstGeom prst="line">
                <a:avLst/>
              </a:prstGeom>
              <a:noFill/>
              <a:ln w="25400">
                <a:solidFill>
                  <a:srgbClr val="CC00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zh-CN" altLang="en-US" sz="2100" b="1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191" name="Text Box 55"/>
              <p:cNvSpPr txBox="1">
                <a:spLocks noChangeArrowheads="1"/>
              </p:cNvSpPr>
              <p:nvPr/>
            </p:nvSpPr>
            <p:spPr bwMode="auto">
              <a:xfrm>
                <a:off x="4707" y="584"/>
                <a:ext cx="746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100" b="1">
                    <a:solidFill>
                      <a:srgbClr val="000000"/>
                    </a:solidFill>
                    <a:latin typeface="Times New Roman" pitchFamily="18" charset="0"/>
                  </a:rPr>
                  <a:t>绝热线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9690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7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autoUpdateAnimBg="0"/>
      <p:bldP spid="11780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313219"/>
              </p:ext>
            </p:extLst>
          </p:nvPr>
        </p:nvGraphicFramePr>
        <p:xfrm>
          <a:off x="1211581" y="882015"/>
          <a:ext cx="6736076" cy="3935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259378899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946573208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313117500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56325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361755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619584179"/>
                    </a:ext>
                  </a:extLst>
                </a:gridCol>
                <a:gridCol w="952496">
                  <a:extLst>
                    <a:ext uri="{9D8B030D-6E8A-4147-A177-3AD203B41FA5}">
                      <a16:colId xmlns:a16="http://schemas.microsoft.com/office/drawing/2014/main" val="4265561071"/>
                    </a:ext>
                  </a:extLst>
                </a:gridCol>
              </a:tblGrid>
              <a:tr h="635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smtClean="0"/>
                        <a:t>过程</a:t>
                      </a:r>
                      <a:endParaRPr lang="zh-CN" altLang="en-US" sz="1500" b="1"/>
                    </a:p>
                  </a:txBody>
                  <a:tcPr marL="102870" marR="102870" marT="51435" marB="51435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smtClean="0"/>
                        <a:t>特征</a:t>
                      </a:r>
                      <a:endParaRPr lang="zh-CN" altLang="en-US" sz="1500" b="1"/>
                    </a:p>
                  </a:txBody>
                  <a:tcPr marL="102870" marR="102870" marT="51435" marB="51435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smtClean="0"/>
                        <a:t>过程方程</a:t>
                      </a:r>
                      <a:endParaRPr lang="zh-CN" altLang="en-US" sz="1500" b="1"/>
                    </a:p>
                  </a:txBody>
                  <a:tcPr marL="102870" marR="102870" marT="51435" marB="51435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smtClean="0"/>
                        <a:t>热一律</a:t>
                      </a:r>
                      <a:endParaRPr lang="zh-CN" altLang="en-US" sz="1500" b="1"/>
                    </a:p>
                  </a:txBody>
                  <a:tcPr marL="102870" marR="102870" marT="51435" marB="51435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/>
                    </a:p>
                  </a:txBody>
                  <a:tcPr marL="102870" marR="102870" marT="51435" marB="51435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91280"/>
                  </a:ext>
                </a:extLst>
              </a:tr>
              <a:tr h="635508"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5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extLst>
                  <a:ext uri="{0D108BD9-81ED-4DB2-BD59-A6C34878D82A}">
                    <a16:rowId xmlns:a16="http://schemas.microsoft.com/office/drawing/2014/main" val="490498301"/>
                  </a:ext>
                </a:extLst>
              </a:tr>
              <a:tr h="635508"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extLst>
                  <a:ext uri="{0D108BD9-81ED-4DB2-BD59-A6C34878D82A}">
                    <a16:rowId xmlns:a16="http://schemas.microsoft.com/office/drawing/2014/main" val="2144966715"/>
                  </a:ext>
                </a:extLst>
              </a:tr>
              <a:tr h="635508"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5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870" marR="102870" marT="51435" marB="51435" anchor="ctr"/>
                </a:tc>
                <a:extLst>
                  <a:ext uri="{0D108BD9-81ED-4DB2-BD59-A6C34878D82A}">
                    <a16:rowId xmlns:a16="http://schemas.microsoft.com/office/drawing/2014/main" val="81038206"/>
                  </a:ext>
                </a:extLst>
              </a:tr>
              <a:tr h="1393698"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/>
                    </a:p>
                  </a:txBody>
                  <a:tcPr marL="102870" marR="102870" marT="51435" marB="51435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/>
                    </a:p>
                  </a:txBody>
                  <a:tcPr marL="102870" marR="102870" marT="51435" marB="51435" anchor="ctr"/>
                </a:tc>
                <a:extLst>
                  <a:ext uri="{0D108BD9-81ED-4DB2-BD59-A6C34878D82A}">
                    <a16:rowId xmlns:a16="http://schemas.microsoft.com/office/drawing/2014/main" val="2536505072"/>
                  </a:ext>
                </a:extLst>
              </a:tr>
            </a:tbl>
          </a:graphicData>
        </a:graphic>
      </p:graphicFrame>
      <p:graphicFrame>
        <p:nvGraphicFramePr>
          <p:cNvPr id="4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505356"/>
              </p:ext>
            </p:extLst>
          </p:nvPr>
        </p:nvGraphicFramePr>
        <p:xfrm>
          <a:off x="7194948" y="1069680"/>
          <a:ext cx="432673" cy="27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85" name="Equation" r:id="rId3" imgW="241200" imgH="164880" progId="Equation.DSMT4">
                  <p:embed/>
                </p:oleObj>
              </mc:Choice>
              <mc:Fallback>
                <p:oleObj name="Equation" r:id="rId3" imgW="241200" imgH="164880" progId="Equation.DSMT4">
                  <p:embed/>
                  <p:pic>
                    <p:nvPicPr>
                      <p:cNvPr id="7173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4948" y="1069680"/>
                        <a:ext cx="432673" cy="2759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613364"/>
              </p:ext>
            </p:extLst>
          </p:nvPr>
        </p:nvGraphicFramePr>
        <p:xfrm>
          <a:off x="6292216" y="1069680"/>
          <a:ext cx="318345" cy="27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86" name="Equation" r:id="rId5" imgW="177480" imgH="164880" progId="Equation.DSMT4">
                  <p:embed/>
                </p:oleObj>
              </mc:Choice>
              <mc:Fallback>
                <p:oleObj name="Equation" r:id="rId5" imgW="177480" imgH="164880" progId="Equation.DSMT4">
                  <p:embed/>
                  <p:pic>
                    <p:nvPicPr>
                      <p:cNvPr id="4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216" y="1069680"/>
                        <a:ext cx="318345" cy="2759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967110"/>
              </p:ext>
            </p:extLst>
          </p:nvPr>
        </p:nvGraphicFramePr>
        <p:xfrm>
          <a:off x="5376387" y="1044907"/>
          <a:ext cx="273008" cy="340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87" name="Equation" r:id="rId7" imgW="152280" imgH="203040" progId="Equation.DSMT4">
                  <p:embed/>
                </p:oleObj>
              </mc:Choice>
              <mc:Fallback>
                <p:oleObj name="Equation" r:id="rId7" imgW="152280" imgH="203040" progId="Equation.DSMT4">
                  <p:embed/>
                  <p:pic>
                    <p:nvPicPr>
                      <p:cNvPr id="5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387" y="1044907"/>
                        <a:ext cx="273008" cy="3400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143000" y="389335"/>
            <a:ext cx="6858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100" b="1">
                <a:latin typeface="Times New Roman" pitchFamily="18" charset="0"/>
              </a:rPr>
              <a:t>四个准静态过程的特点对比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273255" y="1593749"/>
            <a:ext cx="6598202" cy="456768"/>
            <a:chOff x="173673" y="2417099"/>
            <a:chExt cx="8797602" cy="609024"/>
          </a:xfrm>
        </p:grpSpPr>
        <p:graphicFrame>
          <p:nvGraphicFramePr>
            <p:cNvPr id="7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6662572"/>
                </p:ext>
              </p:extLst>
            </p:nvPr>
          </p:nvGraphicFramePr>
          <p:xfrm>
            <a:off x="948983" y="2625745"/>
            <a:ext cx="989110" cy="3139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88" name="Equation" r:id="rId9" imgW="596880" imgH="203040" progId="Equation.DSMT4">
                    <p:embed/>
                  </p:oleObj>
                </mc:Choice>
                <mc:Fallback>
                  <p:oleObj name="Equation" r:id="rId9" imgW="596880" imgH="203040" progId="Equation.DSMT4">
                    <p:embed/>
                    <p:pic>
                      <p:nvPicPr>
                        <p:cNvPr id="6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8983" y="2625745"/>
                          <a:ext cx="989110" cy="31396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0002114"/>
                </p:ext>
              </p:extLst>
            </p:nvPr>
          </p:nvGraphicFramePr>
          <p:xfrm>
            <a:off x="2060919" y="2417099"/>
            <a:ext cx="1030338" cy="6090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89" name="Equation" r:id="rId11" imgW="622080" imgH="393480" progId="Equation.DSMT4">
                    <p:embed/>
                  </p:oleObj>
                </mc:Choice>
                <mc:Fallback>
                  <p:oleObj name="Equation" r:id="rId11" imgW="622080" imgH="393480" progId="Equation.DSMT4">
                    <p:embed/>
                    <p:pic>
                      <p:nvPicPr>
                        <p:cNvPr id="7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0919" y="2417099"/>
                          <a:ext cx="1030338" cy="60902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1757070"/>
                </p:ext>
              </p:extLst>
            </p:nvPr>
          </p:nvGraphicFramePr>
          <p:xfrm>
            <a:off x="3562350" y="2539214"/>
            <a:ext cx="1053142" cy="3947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0" name="Equation" r:id="rId13" imgW="571320" imgH="228600" progId="Equation.DSMT4">
                    <p:embed/>
                  </p:oleObj>
                </mc:Choice>
                <mc:Fallback>
                  <p:oleObj name="Equation" r:id="rId13" imgW="571320" imgH="228600" progId="Equation.DSMT4">
                    <p:embed/>
                    <p:pic>
                      <p:nvPicPr>
                        <p:cNvPr id="6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2350" y="2539214"/>
                          <a:ext cx="1053142" cy="39477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1421706"/>
                </p:ext>
              </p:extLst>
            </p:nvPr>
          </p:nvGraphicFramePr>
          <p:xfrm>
            <a:off x="5153660" y="2528570"/>
            <a:ext cx="1076325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1" name="Equation" r:id="rId15" imgW="583920" imgH="241200" progId="Equation.DSMT4">
                    <p:embed/>
                  </p:oleObj>
                </mc:Choice>
                <mc:Fallback>
                  <p:oleObj name="Equation" r:id="rId15" imgW="583920" imgH="241200" progId="Equation.DSMT4">
                    <p:embed/>
                    <p:pic>
                      <p:nvPicPr>
                        <p:cNvPr id="18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3660" y="2528570"/>
                          <a:ext cx="1076325" cy="4159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6011079"/>
                </p:ext>
              </p:extLst>
            </p:nvPr>
          </p:nvGraphicFramePr>
          <p:xfrm>
            <a:off x="7894950" y="2548890"/>
            <a:ext cx="1076325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2" name="Equation" r:id="rId17" imgW="583920" imgH="241200" progId="Equation.DSMT4">
                    <p:embed/>
                  </p:oleObj>
                </mc:Choice>
                <mc:Fallback>
                  <p:oleObj name="Equation" r:id="rId17" imgW="583920" imgH="241200" progId="Equation.DSMT4">
                    <p:embed/>
                    <p:pic>
                      <p:nvPicPr>
                        <p:cNvPr id="22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94950" y="2548890"/>
                          <a:ext cx="1076325" cy="4159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049547"/>
                </p:ext>
              </p:extLst>
            </p:nvPr>
          </p:nvGraphicFramePr>
          <p:xfrm>
            <a:off x="6958013" y="2553970"/>
            <a:ext cx="211137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3" name="Equation" r:id="rId19" imgW="114120" imgH="164880" progId="Equation.DSMT4">
                    <p:embed/>
                  </p:oleObj>
                </mc:Choice>
                <mc:Fallback>
                  <p:oleObj name="Equation" r:id="rId19" imgW="114120" imgH="164880" progId="Equation.DSMT4">
                    <p:embed/>
                    <p:pic>
                      <p:nvPicPr>
                        <p:cNvPr id="33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8013" y="2553970"/>
                          <a:ext cx="211137" cy="285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5900003"/>
                </p:ext>
              </p:extLst>
            </p:nvPr>
          </p:nvGraphicFramePr>
          <p:xfrm>
            <a:off x="173673" y="2581910"/>
            <a:ext cx="633412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4" name="Equation" r:id="rId21" imgW="342720" imgH="203040" progId="Equation.DSMT4">
                    <p:embed/>
                  </p:oleObj>
                </mc:Choice>
                <mc:Fallback>
                  <p:oleObj name="Equation" r:id="rId21" imgW="342720" imgH="203040" progId="Equation.DSMT4">
                    <p:embed/>
                    <p:pic>
                      <p:nvPicPr>
                        <p:cNvPr id="34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673" y="2581910"/>
                          <a:ext cx="633412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41"/>
          <p:cNvGrpSpPr/>
          <p:nvPr/>
        </p:nvGrpSpPr>
        <p:grpSpPr>
          <a:xfrm>
            <a:off x="1273255" y="2222399"/>
            <a:ext cx="6598202" cy="456768"/>
            <a:chOff x="173673" y="3255299"/>
            <a:chExt cx="8797602" cy="609024"/>
          </a:xfrm>
        </p:grpSpPr>
        <p:graphicFrame>
          <p:nvGraphicFramePr>
            <p:cNvPr id="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9867406"/>
                </p:ext>
              </p:extLst>
            </p:nvPr>
          </p:nvGraphicFramePr>
          <p:xfrm>
            <a:off x="948983" y="3423752"/>
            <a:ext cx="990014" cy="33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5" name="Equation" r:id="rId23" imgW="596880" imgH="215640" progId="Equation.DSMT4">
                    <p:embed/>
                  </p:oleObj>
                </mc:Choice>
                <mc:Fallback>
                  <p:oleObj name="Equation" r:id="rId23" imgW="596880" imgH="215640" progId="Equation.DSMT4">
                    <p:embed/>
                    <p:pic>
                      <p:nvPicPr>
                        <p:cNvPr id="7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8983" y="3423752"/>
                          <a:ext cx="990014" cy="3337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0397252"/>
                </p:ext>
              </p:extLst>
            </p:nvPr>
          </p:nvGraphicFramePr>
          <p:xfrm>
            <a:off x="2060919" y="3255299"/>
            <a:ext cx="1030338" cy="6090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6" name="Equation" r:id="rId25" imgW="622080" imgH="393480" progId="Equation.DSMT4">
                    <p:embed/>
                  </p:oleObj>
                </mc:Choice>
                <mc:Fallback>
                  <p:oleObj name="Equation" r:id="rId25" imgW="622080" imgH="393480" progId="Equation.DSMT4">
                    <p:embed/>
                    <p:pic>
                      <p:nvPicPr>
                        <p:cNvPr id="11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0919" y="3255299"/>
                          <a:ext cx="1030338" cy="60902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0563382"/>
                </p:ext>
              </p:extLst>
            </p:nvPr>
          </p:nvGraphicFramePr>
          <p:xfrm>
            <a:off x="3562350" y="3347113"/>
            <a:ext cx="1568450" cy="4171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7" name="Equation" r:id="rId27" imgW="850680" imgH="241200" progId="Equation.DSMT4">
                    <p:embed/>
                  </p:oleObj>
                </mc:Choice>
                <mc:Fallback>
                  <p:oleObj name="Equation" r:id="rId27" imgW="850680" imgH="241200" progId="Equation.DSMT4">
                    <p:embed/>
                    <p:pic>
                      <p:nvPicPr>
                        <p:cNvPr id="18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2350" y="3347113"/>
                          <a:ext cx="1568450" cy="41714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9084357"/>
                </p:ext>
              </p:extLst>
            </p:nvPr>
          </p:nvGraphicFramePr>
          <p:xfrm>
            <a:off x="5153660" y="3341539"/>
            <a:ext cx="1076325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8" name="Equation" r:id="rId29" imgW="583920" imgH="241200" progId="Equation.DSMT4">
                    <p:embed/>
                  </p:oleObj>
                </mc:Choice>
                <mc:Fallback>
                  <p:oleObj name="Equation" r:id="rId29" imgW="583920" imgH="241200" progId="Equation.DSMT4">
                    <p:embed/>
                    <p:pic>
                      <p:nvPicPr>
                        <p:cNvPr id="22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3660" y="3341539"/>
                          <a:ext cx="1076325" cy="4159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7329044"/>
                </p:ext>
              </p:extLst>
            </p:nvPr>
          </p:nvGraphicFramePr>
          <p:xfrm>
            <a:off x="6855143" y="3374708"/>
            <a:ext cx="6540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9" name="Equation" r:id="rId31" imgW="355320" imgH="203040" progId="Equation.DSMT4">
                    <p:embed/>
                  </p:oleObj>
                </mc:Choice>
                <mc:Fallback>
                  <p:oleObj name="Equation" r:id="rId31" imgW="355320" imgH="203040" progId="Equation.DSMT4">
                    <p:embed/>
                    <p:pic>
                      <p:nvPicPr>
                        <p:cNvPr id="23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5143" y="3374708"/>
                          <a:ext cx="654050" cy="3492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3018391"/>
                </p:ext>
              </p:extLst>
            </p:nvPr>
          </p:nvGraphicFramePr>
          <p:xfrm>
            <a:off x="7894950" y="3374708"/>
            <a:ext cx="1076325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00" name="Equation" r:id="rId33" imgW="583920" imgH="241200" progId="Equation.DSMT4">
                    <p:embed/>
                  </p:oleObj>
                </mc:Choice>
                <mc:Fallback>
                  <p:oleObj name="Equation" r:id="rId33" imgW="583920" imgH="241200" progId="Equation.DSMT4">
                    <p:embed/>
                    <p:pic>
                      <p:nvPicPr>
                        <p:cNvPr id="3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94950" y="3374708"/>
                          <a:ext cx="1076325" cy="4159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234746"/>
                </p:ext>
              </p:extLst>
            </p:nvPr>
          </p:nvGraphicFramePr>
          <p:xfrm>
            <a:off x="173673" y="3423752"/>
            <a:ext cx="633412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01" name="Equation" r:id="rId34" imgW="342720" imgH="203040" progId="Equation.DSMT4">
                    <p:embed/>
                  </p:oleObj>
                </mc:Choice>
                <mc:Fallback>
                  <p:oleObj name="Equation" r:id="rId34" imgW="342720" imgH="203040" progId="Equation.DSMT4">
                    <p:embed/>
                    <p:pic>
                      <p:nvPicPr>
                        <p:cNvPr id="37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673" y="3423752"/>
                          <a:ext cx="633412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组合 42"/>
          <p:cNvGrpSpPr/>
          <p:nvPr/>
        </p:nvGrpSpPr>
        <p:grpSpPr>
          <a:xfrm>
            <a:off x="1273255" y="2818686"/>
            <a:ext cx="6267688" cy="558879"/>
            <a:chOff x="173673" y="4050348"/>
            <a:chExt cx="8356917" cy="745172"/>
          </a:xfrm>
        </p:grpSpPr>
        <p:graphicFrame>
          <p:nvGraphicFramePr>
            <p:cNvPr id="9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2474085"/>
                </p:ext>
              </p:extLst>
            </p:nvPr>
          </p:nvGraphicFramePr>
          <p:xfrm>
            <a:off x="948983" y="4241523"/>
            <a:ext cx="990014" cy="314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02" name="Equation" r:id="rId36" imgW="596880" imgH="203040" progId="Equation.DSMT4">
                    <p:embed/>
                  </p:oleObj>
                </mc:Choice>
                <mc:Fallback>
                  <p:oleObj name="Equation" r:id="rId36" imgW="596880" imgH="203040" progId="Equation.DSMT4">
                    <p:embed/>
                    <p:pic>
                      <p:nvPicPr>
                        <p:cNvPr id="8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8983" y="4241523"/>
                          <a:ext cx="990014" cy="31424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723861"/>
                </p:ext>
              </p:extLst>
            </p:nvPr>
          </p:nvGraphicFramePr>
          <p:xfrm>
            <a:off x="2060919" y="4246077"/>
            <a:ext cx="1177730" cy="33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03" name="Equation" r:id="rId38" imgW="711000" imgH="215640" progId="Equation.DSMT4">
                    <p:embed/>
                  </p:oleObj>
                </mc:Choice>
                <mc:Fallback>
                  <p:oleObj name="Equation" r:id="rId38" imgW="711000" imgH="215640" progId="Equation.DSMT4">
                    <p:embed/>
                    <p:pic>
                      <p:nvPicPr>
                        <p:cNvPr id="12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0919" y="4246077"/>
                          <a:ext cx="1177730" cy="3337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8774232"/>
                </p:ext>
              </p:extLst>
            </p:nvPr>
          </p:nvGraphicFramePr>
          <p:xfrm>
            <a:off x="3562350" y="4173220"/>
            <a:ext cx="936625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04" name="Equation" r:id="rId40" imgW="507960" imgH="228600" progId="Equation.DSMT4">
                    <p:embed/>
                  </p:oleObj>
                </mc:Choice>
                <mc:Fallback>
                  <p:oleObj name="Equation" r:id="rId40" imgW="507960" imgH="228600" progId="Equation.DSMT4">
                    <p:embed/>
                    <p:pic>
                      <p:nvPicPr>
                        <p:cNvPr id="19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2350" y="4173220"/>
                          <a:ext cx="936625" cy="39528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5418142"/>
                </p:ext>
              </p:extLst>
            </p:nvPr>
          </p:nvGraphicFramePr>
          <p:xfrm>
            <a:off x="5153660" y="4050348"/>
            <a:ext cx="1193800" cy="744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05" name="Equation" r:id="rId42" imgW="647640" imgH="431640" progId="Equation.DSMT4">
                    <p:embed/>
                  </p:oleObj>
                </mc:Choice>
                <mc:Fallback>
                  <p:oleObj name="Equation" r:id="rId42" imgW="647640" imgH="431640" progId="Equation.DSMT4">
                    <p:embed/>
                    <p:pic>
                      <p:nvPicPr>
                        <p:cNvPr id="23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3660" y="4050348"/>
                          <a:ext cx="1193800" cy="7445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0731866"/>
                </p:ext>
              </p:extLst>
            </p:nvPr>
          </p:nvGraphicFramePr>
          <p:xfrm>
            <a:off x="6503353" y="4050983"/>
            <a:ext cx="1217612" cy="744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06" name="Equation" r:id="rId44" imgW="660240" imgH="431640" progId="Equation.DSMT4">
                    <p:embed/>
                  </p:oleObj>
                </mc:Choice>
                <mc:Fallback>
                  <p:oleObj name="Equation" r:id="rId44" imgW="660240" imgH="431640" progId="Equation.DSMT4">
                    <p:embed/>
                    <p:pic>
                      <p:nvPicPr>
                        <p:cNvPr id="24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3353" y="4050983"/>
                          <a:ext cx="1217612" cy="7445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2593427"/>
                </p:ext>
              </p:extLst>
            </p:nvPr>
          </p:nvGraphicFramePr>
          <p:xfrm>
            <a:off x="8319453" y="4304199"/>
            <a:ext cx="211137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07" name="Equation" r:id="rId46" imgW="114120" imgH="164880" progId="Equation.DSMT4">
                    <p:embed/>
                  </p:oleObj>
                </mc:Choice>
                <mc:Fallback>
                  <p:oleObj name="Equation" r:id="rId46" imgW="114120" imgH="164880" progId="Equation.DSMT4">
                    <p:embed/>
                    <p:pic>
                      <p:nvPicPr>
                        <p:cNvPr id="34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9453" y="4304199"/>
                          <a:ext cx="211137" cy="285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9953964"/>
                </p:ext>
              </p:extLst>
            </p:nvPr>
          </p:nvGraphicFramePr>
          <p:xfrm>
            <a:off x="173673" y="4246077"/>
            <a:ext cx="633412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08" name="Equation" r:id="rId47" imgW="342720" imgH="203040" progId="Equation.DSMT4">
                    <p:embed/>
                  </p:oleObj>
                </mc:Choice>
                <mc:Fallback>
                  <p:oleObj name="Equation" r:id="rId47" imgW="342720" imgH="203040" progId="Equation.DSMT4">
                    <p:embed/>
                    <p:pic>
                      <p:nvPicPr>
                        <p:cNvPr id="38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673" y="4246077"/>
                          <a:ext cx="633412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" name="组合 43"/>
          <p:cNvGrpSpPr/>
          <p:nvPr/>
        </p:nvGrpSpPr>
        <p:grpSpPr>
          <a:xfrm>
            <a:off x="1272779" y="3476106"/>
            <a:ext cx="6598678" cy="1204339"/>
            <a:chOff x="173038" y="4926907"/>
            <a:chExt cx="8798237" cy="1605785"/>
          </a:xfrm>
        </p:grpSpPr>
        <p:graphicFrame>
          <p:nvGraphicFramePr>
            <p:cNvPr id="10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4613235"/>
                </p:ext>
              </p:extLst>
            </p:nvPr>
          </p:nvGraphicFramePr>
          <p:xfrm>
            <a:off x="948982" y="5567600"/>
            <a:ext cx="707097" cy="351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09" name="Equation" r:id="rId49" imgW="380880" imgH="203040" progId="Equation.DSMT4">
                    <p:embed/>
                  </p:oleObj>
                </mc:Choice>
                <mc:Fallback>
                  <p:oleObj name="Equation" r:id="rId49" imgW="380880" imgH="203040" progId="Equation.DSMT4">
                    <p:embed/>
                    <p:pic>
                      <p:nvPicPr>
                        <p:cNvPr id="9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8982" y="5567600"/>
                          <a:ext cx="707097" cy="35199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4442608"/>
                </p:ext>
              </p:extLst>
            </p:nvPr>
          </p:nvGraphicFramePr>
          <p:xfrm>
            <a:off x="2060919" y="4926907"/>
            <a:ext cx="1282014" cy="353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10" name="Equation" r:id="rId51" imgW="774360" imgH="228600" progId="Equation.DSMT4">
                    <p:embed/>
                  </p:oleObj>
                </mc:Choice>
                <mc:Fallback>
                  <p:oleObj name="Equation" r:id="rId51" imgW="774360" imgH="228600" progId="Equation.DSMT4">
                    <p:embed/>
                    <p:pic>
                      <p:nvPicPr>
                        <p:cNvPr id="13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0919" y="4926907"/>
                          <a:ext cx="1282014" cy="35317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6946663"/>
                </p:ext>
              </p:extLst>
            </p:nvPr>
          </p:nvGraphicFramePr>
          <p:xfrm>
            <a:off x="2060919" y="5405111"/>
            <a:ext cx="1387690" cy="33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11" name="Equation" r:id="rId53" imgW="838080" imgH="215640" progId="Equation.DSMT4">
                    <p:embed/>
                  </p:oleObj>
                </mc:Choice>
                <mc:Fallback>
                  <p:oleObj name="Equation" r:id="rId53" imgW="838080" imgH="215640" progId="Equation.DSMT4">
                    <p:embed/>
                    <p:pic>
                      <p:nvPicPr>
                        <p:cNvPr id="14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0919" y="5405111"/>
                          <a:ext cx="1387690" cy="3337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1272864"/>
                </p:ext>
              </p:extLst>
            </p:nvPr>
          </p:nvGraphicFramePr>
          <p:xfrm>
            <a:off x="2060919" y="5884734"/>
            <a:ext cx="1282014" cy="6479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12" name="Equation" r:id="rId55" imgW="774360" imgH="419040" progId="Equation.DSMT4">
                    <p:embed/>
                  </p:oleObj>
                </mc:Choice>
                <mc:Fallback>
                  <p:oleObj name="Equation" r:id="rId55" imgW="774360" imgH="419040" progId="Equation.DSMT4">
                    <p:embed/>
                    <p:pic>
                      <p:nvPicPr>
                        <p:cNvPr id="15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0919" y="5884734"/>
                          <a:ext cx="1282014" cy="64795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8652833"/>
                </p:ext>
              </p:extLst>
            </p:nvPr>
          </p:nvGraphicFramePr>
          <p:xfrm>
            <a:off x="3562350" y="5648008"/>
            <a:ext cx="1147762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13" name="Equation" r:id="rId57" imgW="622080" imgH="177480" progId="Equation.DSMT4">
                    <p:embed/>
                  </p:oleObj>
                </mc:Choice>
                <mc:Fallback>
                  <p:oleObj name="Equation" r:id="rId57" imgW="622080" imgH="177480" progId="Equation.DSMT4">
                    <p:embed/>
                    <p:pic>
                      <p:nvPicPr>
                        <p:cNvPr id="2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2350" y="5648008"/>
                          <a:ext cx="1147762" cy="30797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7177022"/>
                </p:ext>
              </p:extLst>
            </p:nvPr>
          </p:nvGraphicFramePr>
          <p:xfrm>
            <a:off x="6469063" y="5071745"/>
            <a:ext cx="1239837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14" name="Equation" r:id="rId59" imgW="672840" imgH="241200" progId="Equation.DSMT4">
                    <p:embed/>
                  </p:oleObj>
                </mc:Choice>
                <mc:Fallback>
                  <p:oleObj name="Equation" r:id="rId59" imgW="672840" imgH="241200" progId="Equation.DSMT4">
                    <p:embed/>
                    <p:pic>
                      <p:nvPicPr>
                        <p:cNvPr id="22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69063" y="5071745"/>
                          <a:ext cx="1239837" cy="4159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1934277"/>
                </p:ext>
              </p:extLst>
            </p:nvPr>
          </p:nvGraphicFramePr>
          <p:xfrm>
            <a:off x="6336609" y="5836920"/>
            <a:ext cx="1488179" cy="695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15" name="Equation" r:id="rId61" imgW="838080" imgH="419040" progId="Equation.DSMT4">
                    <p:embed/>
                  </p:oleObj>
                </mc:Choice>
                <mc:Fallback>
                  <p:oleObj name="Equation" r:id="rId61" imgW="838080" imgH="419040" progId="Equation.DSMT4">
                    <p:embed/>
                    <p:pic>
                      <p:nvPicPr>
                        <p:cNvPr id="28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36609" y="5836920"/>
                          <a:ext cx="1488179" cy="69577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6787206"/>
                </p:ext>
              </p:extLst>
            </p:nvPr>
          </p:nvGraphicFramePr>
          <p:xfrm>
            <a:off x="7894950" y="5748020"/>
            <a:ext cx="1076325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16" name="Equation" r:id="rId63" imgW="583920" imgH="241200" progId="Equation.DSMT4">
                    <p:embed/>
                  </p:oleObj>
                </mc:Choice>
                <mc:Fallback>
                  <p:oleObj name="Equation" r:id="rId63" imgW="583920" imgH="241200" progId="Equation.DSMT4">
                    <p:embed/>
                    <p:pic>
                      <p:nvPicPr>
                        <p:cNvPr id="31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94950" y="5748020"/>
                          <a:ext cx="1076325" cy="4159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2116630"/>
                </p:ext>
              </p:extLst>
            </p:nvPr>
          </p:nvGraphicFramePr>
          <p:xfrm>
            <a:off x="5637213" y="5684848"/>
            <a:ext cx="211137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17" name="Equation" r:id="rId64" imgW="114120" imgH="164880" progId="Equation.DSMT4">
                    <p:embed/>
                  </p:oleObj>
                </mc:Choice>
                <mc:Fallback>
                  <p:oleObj name="Equation" r:id="rId64" imgW="114120" imgH="164880" progId="Equation.DSMT4">
                    <p:embed/>
                    <p:pic>
                      <p:nvPicPr>
                        <p:cNvPr id="1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7213" y="5684848"/>
                          <a:ext cx="211137" cy="285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6799204"/>
                </p:ext>
              </p:extLst>
            </p:nvPr>
          </p:nvGraphicFramePr>
          <p:xfrm>
            <a:off x="173038" y="5613400"/>
            <a:ext cx="633412" cy="331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18" name="Equation" r:id="rId66" imgW="342720" imgH="190440" progId="Equation.DSMT4">
                    <p:embed/>
                  </p:oleObj>
                </mc:Choice>
                <mc:Fallback>
                  <p:oleObj name="Equation" r:id="rId66" imgW="342720" imgH="190440" progId="Equation.DSMT4">
                    <p:embed/>
                    <p:pic>
                      <p:nvPicPr>
                        <p:cNvPr id="39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038" y="5613400"/>
                          <a:ext cx="633412" cy="33178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545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5CDF75-87E4-46F9-AD1D-AEC84973F12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317" name="Text Box 2"/>
          <p:cNvSpPr txBox="1">
            <a:spLocks noChangeArrowheads="1"/>
          </p:cNvSpPr>
          <p:nvPr/>
        </p:nvSpPr>
        <p:spPr bwMode="auto">
          <a:xfrm>
            <a:off x="802482" y="233341"/>
            <a:ext cx="7877175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例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2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</a:rPr>
              <a:t>一定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质量的理想气体先后经历两个绝热过程</a:t>
            </a: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</a:rPr>
              <a:t>即：</a:t>
            </a:r>
            <a:r>
              <a:rPr kumimoji="1" lang="en-US" altLang="zh-CN" sz="2100" b="1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态到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态</a:t>
            </a: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</a:rPr>
              <a:t>，  </a:t>
            </a:r>
            <a:r>
              <a:rPr kumimoji="1" lang="en-US" altLang="zh-CN" sz="2100" b="1" dirty="0" smtClean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altLang="zh-CN" sz="2100" b="1" dirty="0" smtClean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altLang="zh-CN" sz="2100" b="1" dirty="0" smtClean="0">
                <a:solidFill>
                  <a:srgbClr val="000000"/>
                </a:solidFill>
                <a:latin typeface="Times New Roman" pitchFamily="18" charset="0"/>
              </a:rPr>
              <a:t>         3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态到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态，且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kumimoji="1" lang="en-US" altLang="zh-CN" sz="2100" b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kumimoji="1" lang="en-US" altLang="zh-CN" sz="2100" b="1" baseline="-2500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、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kumimoji="1" lang="en-US" altLang="zh-CN" sz="2100" b="1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kumimoji="1" lang="en-US" altLang="zh-CN" sz="2100" b="1" baseline="-25000" dirty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，在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态与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态，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态与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态之间</a:t>
            </a: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</a:rPr>
              <a:t>可</a:t>
            </a:r>
            <a:r>
              <a:rPr kumimoji="1" lang="en-US" altLang="zh-CN" sz="2100" b="1" dirty="0" smtClean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altLang="zh-CN" sz="2100" b="1" dirty="0" smtClean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altLang="zh-CN" sz="2100" b="1" dirty="0" smtClean="0">
                <a:solidFill>
                  <a:srgbClr val="000000"/>
                </a:solidFill>
                <a:latin typeface="Times New Roman" pitchFamily="18" charset="0"/>
              </a:rPr>
              <a:t>         </a:t>
            </a: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</a:rPr>
              <a:t>分别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连接两条等温线。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54857" y="3022199"/>
            <a:ext cx="3754041" cy="1532333"/>
            <a:chOff x="322" y="2509"/>
            <a:chExt cx="3153" cy="1287"/>
          </a:xfrm>
        </p:grpSpPr>
        <p:graphicFrame>
          <p:nvGraphicFramePr>
            <p:cNvPr id="1331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6291689"/>
                </p:ext>
              </p:extLst>
            </p:nvPr>
          </p:nvGraphicFramePr>
          <p:xfrm>
            <a:off x="1621" y="3433"/>
            <a:ext cx="1195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71" name="公式" r:id="rId3" imgW="812520" imgH="228600" progId="Equation.3">
                    <p:embed/>
                  </p:oleObj>
                </mc:Choice>
                <mc:Fallback>
                  <p:oleObj name="公式" r:id="rId3" imgW="8125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1" y="3433"/>
                          <a:ext cx="1195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7" name="Text Box 5"/>
            <p:cNvSpPr txBox="1">
              <a:spLocks noChangeArrowheads="1"/>
            </p:cNvSpPr>
            <p:nvPr/>
          </p:nvSpPr>
          <p:spPr bwMode="auto">
            <a:xfrm>
              <a:off x="322" y="2509"/>
              <a:ext cx="3153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证明：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（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）由绝热方程可知：</a:t>
              </a:r>
              <a:endParaRPr kumimoji="1" lang="zh-CN" altLang="en-US" sz="21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331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3645180"/>
                </p:ext>
              </p:extLst>
            </p:nvPr>
          </p:nvGraphicFramePr>
          <p:xfrm>
            <a:off x="1645" y="2972"/>
            <a:ext cx="1377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72" name="公式" r:id="rId5" imgW="888840" imgH="228600" progId="Equation.3">
                    <p:embed/>
                  </p:oleObj>
                </mc:Choice>
                <mc:Fallback>
                  <p:oleObj name="公式" r:id="rId5" imgW="8888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5" y="2972"/>
                          <a:ext cx="1377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5535719" y="1956200"/>
            <a:ext cx="2506266" cy="2591990"/>
            <a:chOff x="3220" y="1196"/>
            <a:chExt cx="2105" cy="2177"/>
          </a:xfrm>
        </p:grpSpPr>
        <p:sp>
          <p:nvSpPr>
            <p:cNvPr id="13321" name="Line 11"/>
            <p:cNvSpPr>
              <a:spLocks noChangeShapeType="1"/>
            </p:cNvSpPr>
            <p:nvPr/>
          </p:nvSpPr>
          <p:spPr bwMode="auto">
            <a:xfrm>
              <a:off x="3460" y="3027"/>
              <a:ext cx="1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13322" name="Line 12"/>
            <p:cNvSpPr>
              <a:spLocks noChangeShapeType="1"/>
            </p:cNvSpPr>
            <p:nvPr/>
          </p:nvSpPr>
          <p:spPr bwMode="auto">
            <a:xfrm flipV="1">
              <a:off x="3460" y="1491"/>
              <a:ext cx="0" cy="15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13323" name="Arc 13"/>
            <p:cNvSpPr>
              <a:spLocks/>
            </p:cNvSpPr>
            <p:nvPr/>
          </p:nvSpPr>
          <p:spPr bwMode="auto">
            <a:xfrm flipH="1" flipV="1">
              <a:off x="3670" y="1196"/>
              <a:ext cx="1440" cy="956"/>
            </a:xfrm>
            <a:custGeom>
              <a:avLst/>
              <a:gdLst>
                <a:gd name="T0" fmla="*/ 170 w 16190"/>
                <a:gd name="T1" fmla="*/ 0 h 21515"/>
                <a:gd name="T2" fmla="*/ 1440 w 16190"/>
                <a:gd name="T3" fmla="*/ 321 h 21515"/>
                <a:gd name="T4" fmla="*/ 0 w 16190"/>
                <a:gd name="T5" fmla="*/ 956 h 21515"/>
                <a:gd name="T6" fmla="*/ 0 60000 65536"/>
                <a:gd name="T7" fmla="*/ 0 60000 65536"/>
                <a:gd name="T8" fmla="*/ 0 60000 65536"/>
                <a:gd name="T9" fmla="*/ 0 w 16190"/>
                <a:gd name="T10" fmla="*/ 0 h 21515"/>
                <a:gd name="T11" fmla="*/ 16190 w 16190"/>
                <a:gd name="T12" fmla="*/ 21515 h 215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190" h="21515" fill="none" extrusionOk="0">
                  <a:moveTo>
                    <a:pt x="1910" y="-1"/>
                  </a:moveTo>
                  <a:cubicBezTo>
                    <a:pt x="7418" y="488"/>
                    <a:pt x="12529" y="3071"/>
                    <a:pt x="16190" y="7216"/>
                  </a:cubicBezTo>
                </a:path>
                <a:path w="16190" h="21515" stroke="0" extrusionOk="0">
                  <a:moveTo>
                    <a:pt x="1910" y="-1"/>
                  </a:moveTo>
                  <a:cubicBezTo>
                    <a:pt x="7418" y="488"/>
                    <a:pt x="12529" y="3071"/>
                    <a:pt x="16190" y="7216"/>
                  </a:cubicBezTo>
                  <a:lnTo>
                    <a:pt x="0" y="21515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13324" name="Arc 14"/>
            <p:cNvSpPr>
              <a:spLocks/>
            </p:cNvSpPr>
            <p:nvPr/>
          </p:nvSpPr>
          <p:spPr bwMode="auto">
            <a:xfrm flipH="1" flipV="1">
              <a:off x="3734" y="1753"/>
              <a:ext cx="1328" cy="960"/>
            </a:xfrm>
            <a:custGeom>
              <a:avLst/>
              <a:gdLst>
                <a:gd name="T0" fmla="*/ 0 w 14935"/>
                <a:gd name="T1" fmla="*/ 0 h 21600"/>
                <a:gd name="T2" fmla="*/ 1328 w 14935"/>
                <a:gd name="T3" fmla="*/ 266 h 21600"/>
                <a:gd name="T4" fmla="*/ 0 w 14935"/>
                <a:gd name="T5" fmla="*/ 960 h 21600"/>
                <a:gd name="T6" fmla="*/ 0 60000 65536"/>
                <a:gd name="T7" fmla="*/ 0 60000 65536"/>
                <a:gd name="T8" fmla="*/ 0 60000 65536"/>
                <a:gd name="T9" fmla="*/ 0 w 14935"/>
                <a:gd name="T10" fmla="*/ 0 h 21600"/>
                <a:gd name="T11" fmla="*/ 14935 w 1493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935" h="21600" fill="none" extrusionOk="0">
                  <a:moveTo>
                    <a:pt x="-1" y="0"/>
                  </a:moveTo>
                  <a:cubicBezTo>
                    <a:pt x="5564" y="0"/>
                    <a:pt x="10914" y="2147"/>
                    <a:pt x="14934" y="5995"/>
                  </a:cubicBezTo>
                </a:path>
                <a:path w="14935" h="21600" stroke="0" extrusionOk="0">
                  <a:moveTo>
                    <a:pt x="-1" y="0"/>
                  </a:moveTo>
                  <a:cubicBezTo>
                    <a:pt x="5564" y="0"/>
                    <a:pt x="10914" y="2147"/>
                    <a:pt x="14934" y="599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>
                <a:lnSpc>
                  <a:spcPct val="120000"/>
                </a:lnSpc>
              </a:pPr>
              <a:endParaRPr kumimoji="1" lang="zh-CN" altLang="zh-CN" sz="21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325" name="Text Box 15"/>
            <p:cNvSpPr txBox="1">
              <a:spLocks noChangeArrowheads="1"/>
            </p:cNvSpPr>
            <p:nvPr/>
          </p:nvSpPr>
          <p:spPr bwMode="auto">
            <a:xfrm>
              <a:off x="4400" y="1774"/>
              <a:ext cx="26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3326" name="Text Box 16"/>
            <p:cNvSpPr txBox="1">
              <a:spLocks noChangeArrowheads="1"/>
            </p:cNvSpPr>
            <p:nvPr/>
          </p:nvSpPr>
          <p:spPr bwMode="auto">
            <a:xfrm>
              <a:off x="3824" y="1630"/>
              <a:ext cx="26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3327" name="Text Box 17"/>
            <p:cNvSpPr txBox="1">
              <a:spLocks noChangeArrowheads="1"/>
            </p:cNvSpPr>
            <p:nvPr/>
          </p:nvSpPr>
          <p:spPr bwMode="auto">
            <a:xfrm>
              <a:off x="4074" y="2561"/>
              <a:ext cx="26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3328" name="Text Box 18"/>
            <p:cNvSpPr txBox="1">
              <a:spLocks noChangeArrowheads="1"/>
            </p:cNvSpPr>
            <p:nvPr/>
          </p:nvSpPr>
          <p:spPr bwMode="auto">
            <a:xfrm>
              <a:off x="4784" y="2652"/>
              <a:ext cx="26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3329" name="Line 19"/>
            <p:cNvSpPr>
              <a:spLocks noChangeShapeType="1"/>
            </p:cNvSpPr>
            <p:nvPr/>
          </p:nvSpPr>
          <p:spPr bwMode="auto">
            <a:xfrm>
              <a:off x="4036" y="2281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13330" name="Line 20"/>
            <p:cNvSpPr>
              <a:spLocks noChangeShapeType="1"/>
            </p:cNvSpPr>
            <p:nvPr/>
          </p:nvSpPr>
          <p:spPr bwMode="auto">
            <a:xfrm>
              <a:off x="4708" y="2377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13331" name="Text Box 21"/>
            <p:cNvSpPr txBox="1">
              <a:spLocks noChangeArrowheads="1"/>
            </p:cNvSpPr>
            <p:nvPr/>
          </p:nvSpPr>
          <p:spPr bwMode="auto">
            <a:xfrm>
              <a:off x="3220" y="1246"/>
              <a:ext cx="294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i="1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  <a:endParaRPr kumimoji="1" lang="en-US" altLang="zh-CN" sz="21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332" name="Text Box 22"/>
            <p:cNvSpPr txBox="1">
              <a:spLocks noChangeArrowheads="1"/>
            </p:cNvSpPr>
            <p:nvPr/>
          </p:nvSpPr>
          <p:spPr bwMode="auto">
            <a:xfrm>
              <a:off x="5019" y="2970"/>
              <a:ext cx="306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</a:rPr>
                <a:t>V</a:t>
              </a:r>
              <a:endParaRPr kumimoji="1" lang="en-US" altLang="zh-CN" sz="2100" i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333" name="Freeform 23"/>
            <p:cNvSpPr>
              <a:spLocks/>
            </p:cNvSpPr>
            <p:nvPr/>
          </p:nvSpPr>
          <p:spPr bwMode="auto">
            <a:xfrm>
              <a:off x="3911" y="1955"/>
              <a:ext cx="273" cy="650"/>
            </a:xfrm>
            <a:custGeom>
              <a:avLst/>
              <a:gdLst>
                <a:gd name="T0" fmla="*/ 0 w 273"/>
                <a:gd name="T1" fmla="*/ 0 h 615"/>
                <a:gd name="T2" fmla="*/ 22 w 273"/>
                <a:gd name="T3" fmla="*/ 180 h 615"/>
                <a:gd name="T4" fmla="*/ 85 w 273"/>
                <a:gd name="T5" fmla="*/ 340 h 615"/>
                <a:gd name="T6" fmla="*/ 164 w 273"/>
                <a:gd name="T7" fmla="*/ 481 h 615"/>
                <a:gd name="T8" fmla="*/ 273 w 273"/>
                <a:gd name="T9" fmla="*/ 615 h 6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"/>
                <a:gd name="T16" fmla="*/ 0 h 615"/>
                <a:gd name="T17" fmla="*/ 273 w 273"/>
                <a:gd name="T18" fmla="*/ 615 h 6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" h="615">
                  <a:moveTo>
                    <a:pt x="0" y="0"/>
                  </a:moveTo>
                  <a:cubicBezTo>
                    <a:pt x="4" y="30"/>
                    <a:pt x="8" y="123"/>
                    <a:pt x="22" y="180"/>
                  </a:cubicBezTo>
                  <a:cubicBezTo>
                    <a:pt x="36" y="237"/>
                    <a:pt x="61" y="290"/>
                    <a:pt x="85" y="340"/>
                  </a:cubicBezTo>
                  <a:cubicBezTo>
                    <a:pt x="109" y="390"/>
                    <a:pt x="133" y="435"/>
                    <a:pt x="164" y="481"/>
                  </a:cubicBezTo>
                  <a:cubicBezTo>
                    <a:pt x="195" y="527"/>
                    <a:pt x="250" y="587"/>
                    <a:pt x="273" y="615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13334" name="Freeform 24"/>
            <p:cNvSpPr>
              <a:spLocks/>
            </p:cNvSpPr>
            <p:nvPr/>
          </p:nvSpPr>
          <p:spPr bwMode="auto">
            <a:xfrm>
              <a:off x="4581" y="2132"/>
              <a:ext cx="273" cy="567"/>
            </a:xfrm>
            <a:custGeom>
              <a:avLst/>
              <a:gdLst>
                <a:gd name="T0" fmla="*/ 0 w 273"/>
                <a:gd name="T1" fmla="*/ 0 h 615"/>
                <a:gd name="T2" fmla="*/ 22 w 273"/>
                <a:gd name="T3" fmla="*/ 180 h 615"/>
                <a:gd name="T4" fmla="*/ 85 w 273"/>
                <a:gd name="T5" fmla="*/ 340 h 615"/>
                <a:gd name="T6" fmla="*/ 164 w 273"/>
                <a:gd name="T7" fmla="*/ 481 h 615"/>
                <a:gd name="T8" fmla="*/ 273 w 273"/>
                <a:gd name="T9" fmla="*/ 615 h 6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"/>
                <a:gd name="T16" fmla="*/ 0 h 615"/>
                <a:gd name="T17" fmla="*/ 273 w 273"/>
                <a:gd name="T18" fmla="*/ 615 h 6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" h="615">
                  <a:moveTo>
                    <a:pt x="0" y="0"/>
                  </a:moveTo>
                  <a:cubicBezTo>
                    <a:pt x="4" y="30"/>
                    <a:pt x="8" y="123"/>
                    <a:pt x="22" y="180"/>
                  </a:cubicBezTo>
                  <a:cubicBezTo>
                    <a:pt x="36" y="237"/>
                    <a:pt x="61" y="290"/>
                    <a:pt x="85" y="340"/>
                  </a:cubicBezTo>
                  <a:cubicBezTo>
                    <a:pt x="109" y="390"/>
                    <a:pt x="133" y="435"/>
                    <a:pt x="164" y="481"/>
                  </a:cubicBezTo>
                  <a:cubicBezTo>
                    <a:pt x="195" y="527"/>
                    <a:pt x="250" y="587"/>
                    <a:pt x="273" y="615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02482" y="1550222"/>
            <a:ext cx="5600700" cy="1264418"/>
            <a:chOff x="1402557" y="1597847"/>
            <a:chExt cx="5600700" cy="1264418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402557" y="1668068"/>
              <a:ext cx="5600700" cy="1194197"/>
              <a:chOff x="378" y="2010"/>
              <a:chExt cx="4704" cy="1003"/>
            </a:xfrm>
          </p:grpSpPr>
          <p:sp>
            <p:nvSpPr>
              <p:cNvPr id="13335" name="Text Box 8"/>
              <p:cNvSpPr txBox="1">
                <a:spLocks noChangeArrowheads="1"/>
              </p:cNvSpPr>
              <p:nvPr/>
            </p:nvSpPr>
            <p:spPr bwMode="auto">
              <a:xfrm>
                <a:off x="378" y="2010"/>
                <a:ext cx="4704" cy="3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2100" b="1" dirty="0">
                    <a:solidFill>
                      <a:srgbClr val="CC0000"/>
                    </a:solidFill>
                    <a:latin typeface="Times New Roman" pitchFamily="18" charset="0"/>
                  </a:rPr>
                  <a:t>求证</a:t>
                </a:r>
                <a:r>
                  <a:rPr kumimoji="1" lang="zh-CN" altLang="en-US" sz="21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：（</a:t>
                </a:r>
                <a:r>
                  <a:rPr kumimoji="1" lang="en-US" altLang="zh-CN" sz="21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kumimoji="1" lang="zh-CN" altLang="en-US" sz="2100" b="1" dirty="0">
                    <a:solidFill>
                      <a:srgbClr val="000000"/>
                    </a:solidFill>
                    <a:latin typeface="Times New Roman" pitchFamily="18" charset="0"/>
                  </a:rPr>
                  <a:t>）</a:t>
                </a:r>
                <a:endParaRPr kumimoji="1" lang="en-US" altLang="zh-CN" sz="21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336" name="Rectangle 9"/>
              <p:cNvSpPr>
                <a:spLocks noChangeArrowheads="1"/>
              </p:cNvSpPr>
              <p:nvPr/>
            </p:nvSpPr>
            <p:spPr bwMode="auto">
              <a:xfrm>
                <a:off x="1052" y="2610"/>
                <a:ext cx="1986" cy="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2100" b="1" dirty="0">
                    <a:solidFill>
                      <a:srgbClr val="000000"/>
                    </a:solidFill>
                    <a:latin typeface="Times New Roman" pitchFamily="18" charset="0"/>
                  </a:rPr>
                  <a:t>（</a:t>
                </a:r>
                <a:r>
                  <a:rPr kumimoji="1" lang="en-US" altLang="zh-CN" sz="2100" b="1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kumimoji="1" lang="zh-CN" altLang="en-US" sz="2100" b="1" dirty="0">
                    <a:solidFill>
                      <a:srgbClr val="000000"/>
                    </a:solidFill>
                    <a:latin typeface="Times New Roman" pitchFamily="18" charset="0"/>
                  </a:rPr>
                  <a:t>）</a:t>
                </a:r>
                <a:r>
                  <a:rPr kumimoji="1" lang="en-US" altLang="zh-CN" sz="2100" b="1" i="1" dirty="0">
                    <a:solidFill>
                      <a:srgbClr val="000000"/>
                    </a:solidFill>
                    <a:latin typeface="Times New Roman" pitchFamily="18" charset="0"/>
                  </a:rPr>
                  <a:t>W</a:t>
                </a:r>
                <a:r>
                  <a:rPr kumimoji="1" lang="en-US" altLang="zh-CN" sz="2100" b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kumimoji="1" lang="en-US" altLang="zh-CN" sz="2100" b="1" baseline="-25000" dirty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</a:t>
                </a:r>
                <a:r>
                  <a:rPr kumimoji="1" lang="en-US" altLang="zh-CN" sz="2100" b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 </a:t>
                </a:r>
                <a:r>
                  <a:rPr kumimoji="1" lang="en-US" altLang="zh-CN" sz="2100" b="1" dirty="0">
                    <a:solidFill>
                      <a:srgbClr val="000000"/>
                    </a:solidFill>
                    <a:latin typeface="Times New Roman" pitchFamily="18" charset="0"/>
                  </a:rPr>
                  <a:t>= </a:t>
                </a:r>
                <a:r>
                  <a:rPr kumimoji="1" lang="en-US" altLang="zh-CN" sz="2100" b="1" i="1" dirty="0">
                    <a:solidFill>
                      <a:srgbClr val="000000"/>
                    </a:solidFill>
                    <a:latin typeface="Times New Roman" pitchFamily="18" charset="0"/>
                  </a:rPr>
                  <a:t>W</a:t>
                </a:r>
                <a:r>
                  <a:rPr kumimoji="1" lang="en-US" altLang="zh-CN" sz="2100" b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r>
                  <a:rPr kumimoji="1" lang="en-US" altLang="zh-CN" sz="2100" b="1" baseline="-25000" dirty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 </a:t>
                </a:r>
                <a:r>
                  <a:rPr kumimoji="1" lang="en-US" altLang="zh-CN" sz="2100" b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</a:p>
            </p:txBody>
          </p:sp>
        </p:grpSp>
        <p:graphicFrame>
          <p:nvGraphicFramePr>
            <p:cNvPr id="2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9993545"/>
                </p:ext>
              </p:extLst>
            </p:nvPr>
          </p:nvGraphicFramePr>
          <p:xfrm>
            <a:off x="2991353" y="1597847"/>
            <a:ext cx="875797" cy="7308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73" name="Equation" r:id="rId7" imgW="533160" imgH="444240" progId="Equation.DSMT4">
                    <p:embed/>
                  </p:oleObj>
                </mc:Choice>
                <mc:Fallback>
                  <p:oleObj name="Equation" r:id="rId7" imgW="533160" imgH="444240" progId="Equation.DSMT4">
                    <p:embed/>
                    <p:pic>
                      <p:nvPicPr>
                        <p:cNvPr id="1434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1353" y="1597847"/>
                          <a:ext cx="875797" cy="73080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51646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E30E7-5ED0-45D2-9B5C-8C050133AE8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40669" y="2551439"/>
            <a:ext cx="3674269" cy="2003822"/>
            <a:chOff x="-613" y="2228"/>
            <a:chExt cx="3086" cy="1683"/>
          </a:xfrm>
        </p:grpSpPr>
        <p:sp>
          <p:nvSpPr>
            <p:cNvPr id="14356" name="Text Box 3"/>
            <p:cNvSpPr txBox="1">
              <a:spLocks noChangeArrowheads="1"/>
            </p:cNvSpPr>
            <p:nvPr/>
          </p:nvSpPr>
          <p:spPr bwMode="auto">
            <a:xfrm>
              <a:off x="-613" y="2228"/>
              <a:ext cx="3086" cy="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考虑到 </a:t>
              </a:r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T</a:t>
              </a:r>
              <a:r>
                <a:rPr kumimoji="1" lang="en-US" altLang="zh-CN" sz="2100" b="1" baseline="-250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1</a:t>
              </a:r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=T</a:t>
              </a:r>
              <a:r>
                <a:rPr kumimoji="1" lang="en-US" altLang="zh-CN" sz="2100" b="1" baseline="-250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3</a:t>
              </a:r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 ,  T</a:t>
              </a:r>
              <a:r>
                <a:rPr kumimoji="1" lang="en-US" altLang="zh-CN" sz="2100" b="1" baseline="-250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2</a:t>
              </a:r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=T</a:t>
              </a:r>
              <a:r>
                <a:rPr kumimoji="1" lang="en-US" altLang="zh-CN" sz="2100" b="1" baseline="-250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4 </a:t>
              </a:r>
              <a:r>
                <a:rPr kumimoji="1" lang="en-US" altLang="zh-CN" sz="2100" b="1" i="1" baseline="-250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  </a:t>
              </a:r>
              <a:r>
                <a:rPr kumimoji="1" lang="zh-CN" altLang="en-US" sz="2100" b="1" i="1" baseline="-250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 </a:t>
              </a:r>
              <a:endParaRPr kumimoji="1" lang="en-US" altLang="zh-CN" sz="2100" b="1" i="1" baseline="-250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由上两式可得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:</a:t>
              </a:r>
              <a:endPara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  <a:p>
              <a:pPr>
                <a:lnSpc>
                  <a:spcPct val="150000"/>
                </a:lnSpc>
              </a:pPr>
              <a:endParaRPr kumimoji="1" lang="en-US" altLang="zh-CN" sz="2100" b="1" baseline="-250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graphicFrame>
          <p:nvGraphicFramePr>
            <p:cNvPr id="1434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2396720"/>
                </p:ext>
              </p:extLst>
            </p:nvPr>
          </p:nvGraphicFramePr>
          <p:xfrm>
            <a:off x="57" y="3267"/>
            <a:ext cx="798" cy="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45" name="Equation" r:id="rId3" imgW="533160" imgH="431640" progId="Equation.DSMT4">
                    <p:embed/>
                  </p:oleObj>
                </mc:Choice>
                <mc:Fallback>
                  <p:oleObj name="Equation" r:id="rId3" imgW="53316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" y="3267"/>
                          <a:ext cx="798" cy="6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723011" y="643027"/>
            <a:ext cx="2229046" cy="774533"/>
            <a:chOff x="329" y="163"/>
            <a:chExt cx="1603" cy="557"/>
          </a:xfrm>
        </p:grpSpPr>
        <p:graphicFrame>
          <p:nvGraphicFramePr>
            <p:cNvPr id="1434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9452608"/>
                </p:ext>
              </p:extLst>
            </p:nvPr>
          </p:nvGraphicFramePr>
          <p:xfrm>
            <a:off x="1026" y="163"/>
            <a:ext cx="906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46" name="Microsoft Equation 3.1" r:id="rId5" imgW="838080" imgH="507960" progId="Equation.3">
                    <p:embed/>
                  </p:oleObj>
                </mc:Choice>
                <mc:Fallback>
                  <p:oleObj name="Microsoft Equation 3.1" r:id="rId5" imgW="83808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" y="163"/>
                          <a:ext cx="906" cy="55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5" name="Text Box 7"/>
            <p:cNvSpPr txBox="1">
              <a:spLocks noChangeArrowheads="1"/>
            </p:cNvSpPr>
            <p:nvPr/>
          </p:nvSpPr>
          <p:spPr bwMode="auto">
            <a:xfrm>
              <a:off x="329" y="289"/>
              <a:ext cx="992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100" b="1">
                  <a:solidFill>
                    <a:srgbClr val="3333FF"/>
                  </a:solidFill>
                  <a:latin typeface="Times New Roman" pitchFamily="18" charset="0"/>
                </a:rPr>
                <a:t>1</a:t>
              </a:r>
              <a:r>
                <a:rPr kumimoji="1" lang="en-US" altLang="zh-CN" sz="2100" b="1">
                  <a:solidFill>
                    <a:srgbClr val="3333FF"/>
                  </a:solidFill>
                  <a:latin typeface="Times New Roman" pitchFamily="18" charset="0"/>
                  <a:sym typeface="Symbol" pitchFamily="18" charset="2"/>
                </a:rPr>
                <a:t>2</a:t>
              </a:r>
              <a:r>
                <a:rPr kumimoji="1" lang="zh-CN" altLang="en-US" sz="2100" b="1">
                  <a:solidFill>
                    <a:srgbClr val="3333FF"/>
                  </a:solidFill>
                  <a:latin typeface="Times New Roman" pitchFamily="18" charset="0"/>
                  <a:sym typeface="Symbol" pitchFamily="18" charset="2"/>
                </a:rPr>
                <a:t>：</a:t>
              </a:r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767587" y="1587145"/>
            <a:ext cx="2133092" cy="799562"/>
            <a:chOff x="2795" y="156"/>
            <a:chExt cx="1534" cy="575"/>
          </a:xfrm>
        </p:grpSpPr>
        <p:graphicFrame>
          <p:nvGraphicFramePr>
            <p:cNvPr id="1434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3935103"/>
                </p:ext>
              </p:extLst>
            </p:nvPr>
          </p:nvGraphicFramePr>
          <p:xfrm>
            <a:off x="3428" y="156"/>
            <a:ext cx="901" cy="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47" name="Microsoft Equation 3.1" r:id="rId7" imgW="838080" imgH="520560" progId="Equation.3">
                    <p:embed/>
                  </p:oleObj>
                </mc:Choice>
                <mc:Fallback>
                  <p:oleObj name="Microsoft Equation 3.1" r:id="rId7" imgW="838080" imgH="520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8" y="156"/>
                          <a:ext cx="901" cy="57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4" name="Rectangle 10"/>
            <p:cNvSpPr>
              <a:spLocks noChangeArrowheads="1"/>
            </p:cNvSpPr>
            <p:nvPr/>
          </p:nvSpPr>
          <p:spPr bwMode="auto">
            <a:xfrm>
              <a:off x="2795" y="289"/>
              <a:ext cx="842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100" b="1">
                  <a:solidFill>
                    <a:srgbClr val="3333FF"/>
                  </a:solidFill>
                  <a:latin typeface="Times New Roman" pitchFamily="18" charset="0"/>
                  <a:sym typeface="Symbol" pitchFamily="18" charset="2"/>
                </a:rPr>
                <a:t>3 4</a:t>
              </a:r>
              <a:r>
                <a:rPr kumimoji="1" lang="zh-CN" altLang="en-US" sz="2100" b="1">
                  <a:solidFill>
                    <a:srgbClr val="3333FF"/>
                  </a:solidFill>
                  <a:latin typeface="Times New Roman" pitchFamily="18" charset="0"/>
                  <a:sym typeface="Symbol" pitchFamily="18" charset="2"/>
                </a:rPr>
                <a:t>：</a:t>
              </a:r>
            </a:p>
          </p:txBody>
        </p:sp>
      </p:grpSp>
      <p:grpSp>
        <p:nvGrpSpPr>
          <p:cNvPr id="21" name="Group 10"/>
          <p:cNvGrpSpPr>
            <a:grpSpLocks/>
          </p:cNvGrpSpPr>
          <p:nvPr/>
        </p:nvGrpSpPr>
        <p:grpSpPr bwMode="auto">
          <a:xfrm>
            <a:off x="5408916" y="1896666"/>
            <a:ext cx="2506266" cy="2591990"/>
            <a:chOff x="3220" y="1196"/>
            <a:chExt cx="2105" cy="2177"/>
          </a:xfrm>
        </p:grpSpPr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3460" y="3027"/>
              <a:ext cx="1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 flipV="1">
              <a:off x="3460" y="1491"/>
              <a:ext cx="0" cy="15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24" name="Arc 13"/>
            <p:cNvSpPr>
              <a:spLocks/>
            </p:cNvSpPr>
            <p:nvPr/>
          </p:nvSpPr>
          <p:spPr bwMode="auto">
            <a:xfrm flipH="1" flipV="1">
              <a:off x="3670" y="1196"/>
              <a:ext cx="1440" cy="956"/>
            </a:xfrm>
            <a:custGeom>
              <a:avLst/>
              <a:gdLst>
                <a:gd name="T0" fmla="*/ 170 w 16190"/>
                <a:gd name="T1" fmla="*/ 0 h 21515"/>
                <a:gd name="T2" fmla="*/ 1440 w 16190"/>
                <a:gd name="T3" fmla="*/ 321 h 21515"/>
                <a:gd name="T4" fmla="*/ 0 w 16190"/>
                <a:gd name="T5" fmla="*/ 956 h 21515"/>
                <a:gd name="T6" fmla="*/ 0 60000 65536"/>
                <a:gd name="T7" fmla="*/ 0 60000 65536"/>
                <a:gd name="T8" fmla="*/ 0 60000 65536"/>
                <a:gd name="T9" fmla="*/ 0 w 16190"/>
                <a:gd name="T10" fmla="*/ 0 h 21515"/>
                <a:gd name="T11" fmla="*/ 16190 w 16190"/>
                <a:gd name="T12" fmla="*/ 21515 h 215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190" h="21515" fill="none" extrusionOk="0">
                  <a:moveTo>
                    <a:pt x="1910" y="-1"/>
                  </a:moveTo>
                  <a:cubicBezTo>
                    <a:pt x="7418" y="488"/>
                    <a:pt x="12529" y="3071"/>
                    <a:pt x="16190" y="7216"/>
                  </a:cubicBezTo>
                </a:path>
                <a:path w="16190" h="21515" stroke="0" extrusionOk="0">
                  <a:moveTo>
                    <a:pt x="1910" y="-1"/>
                  </a:moveTo>
                  <a:cubicBezTo>
                    <a:pt x="7418" y="488"/>
                    <a:pt x="12529" y="3071"/>
                    <a:pt x="16190" y="7216"/>
                  </a:cubicBezTo>
                  <a:lnTo>
                    <a:pt x="0" y="21515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25" name="Arc 14"/>
            <p:cNvSpPr>
              <a:spLocks/>
            </p:cNvSpPr>
            <p:nvPr/>
          </p:nvSpPr>
          <p:spPr bwMode="auto">
            <a:xfrm flipH="1" flipV="1">
              <a:off x="3734" y="1753"/>
              <a:ext cx="1328" cy="960"/>
            </a:xfrm>
            <a:custGeom>
              <a:avLst/>
              <a:gdLst>
                <a:gd name="T0" fmla="*/ 0 w 14935"/>
                <a:gd name="T1" fmla="*/ 0 h 21600"/>
                <a:gd name="T2" fmla="*/ 1328 w 14935"/>
                <a:gd name="T3" fmla="*/ 266 h 21600"/>
                <a:gd name="T4" fmla="*/ 0 w 14935"/>
                <a:gd name="T5" fmla="*/ 960 h 21600"/>
                <a:gd name="T6" fmla="*/ 0 60000 65536"/>
                <a:gd name="T7" fmla="*/ 0 60000 65536"/>
                <a:gd name="T8" fmla="*/ 0 60000 65536"/>
                <a:gd name="T9" fmla="*/ 0 w 14935"/>
                <a:gd name="T10" fmla="*/ 0 h 21600"/>
                <a:gd name="T11" fmla="*/ 14935 w 1493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935" h="21600" fill="none" extrusionOk="0">
                  <a:moveTo>
                    <a:pt x="-1" y="0"/>
                  </a:moveTo>
                  <a:cubicBezTo>
                    <a:pt x="5564" y="0"/>
                    <a:pt x="10914" y="2147"/>
                    <a:pt x="14934" y="5995"/>
                  </a:cubicBezTo>
                </a:path>
                <a:path w="14935" h="21600" stroke="0" extrusionOk="0">
                  <a:moveTo>
                    <a:pt x="-1" y="0"/>
                  </a:moveTo>
                  <a:cubicBezTo>
                    <a:pt x="5564" y="0"/>
                    <a:pt x="10914" y="2147"/>
                    <a:pt x="14934" y="599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>
                <a:lnSpc>
                  <a:spcPct val="120000"/>
                </a:lnSpc>
              </a:pPr>
              <a:endParaRPr kumimoji="1" lang="zh-CN" altLang="zh-CN" sz="21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4400" y="1774"/>
              <a:ext cx="26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3824" y="1630"/>
              <a:ext cx="26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8" name="Text Box 17"/>
            <p:cNvSpPr txBox="1">
              <a:spLocks noChangeArrowheads="1"/>
            </p:cNvSpPr>
            <p:nvPr/>
          </p:nvSpPr>
          <p:spPr bwMode="auto">
            <a:xfrm>
              <a:off x="4074" y="2561"/>
              <a:ext cx="26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9" name="Text Box 18"/>
            <p:cNvSpPr txBox="1">
              <a:spLocks noChangeArrowheads="1"/>
            </p:cNvSpPr>
            <p:nvPr/>
          </p:nvSpPr>
          <p:spPr bwMode="auto">
            <a:xfrm>
              <a:off x="4784" y="2652"/>
              <a:ext cx="26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30" name="Line 19"/>
            <p:cNvSpPr>
              <a:spLocks noChangeShapeType="1"/>
            </p:cNvSpPr>
            <p:nvPr/>
          </p:nvSpPr>
          <p:spPr bwMode="auto">
            <a:xfrm>
              <a:off x="4036" y="2281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31" name="Line 20"/>
            <p:cNvSpPr>
              <a:spLocks noChangeShapeType="1"/>
            </p:cNvSpPr>
            <p:nvPr/>
          </p:nvSpPr>
          <p:spPr bwMode="auto">
            <a:xfrm>
              <a:off x="4708" y="2377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32" name="Text Box 21"/>
            <p:cNvSpPr txBox="1">
              <a:spLocks noChangeArrowheads="1"/>
            </p:cNvSpPr>
            <p:nvPr/>
          </p:nvSpPr>
          <p:spPr bwMode="auto">
            <a:xfrm>
              <a:off x="3220" y="1246"/>
              <a:ext cx="294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i="1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  <a:endParaRPr kumimoji="1" lang="en-US" altLang="zh-CN" sz="21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3" name="Text Box 22"/>
            <p:cNvSpPr txBox="1">
              <a:spLocks noChangeArrowheads="1"/>
            </p:cNvSpPr>
            <p:nvPr/>
          </p:nvSpPr>
          <p:spPr bwMode="auto">
            <a:xfrm>
              <a:off x="5019" y="2970"/>
              <a:ext cx="306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</a:rPr>
                <a:t>V</a:t>
              </a:r>
              <a:endParaRPr kumimoji="1" lang="en-US" altLang="zh-CN" sz="2100" i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" name="Freeform 23"/>
            <p:cNvSpPr>
              <a:spLocks/>
            </p:cNvSpPr>
            <p:nvPr/>
          </p:nvSpPr>
          <p:spPr bwMode="auto">
            <a:xfrm>
              <a:off x="3911" y="1955"/>
              <a:ext cx="273" cy="650"/>
            </a:xfrm>
            <a:custGeom>
              <a:avLst/>
              <a:gdLst>
                <a:gd name="T0" fmla="*/ 0 w 273"/>
                <a:gd name="T1" fmla="*/ 0 h 615"/>
                <a:gd name="T2" fmla="*/ 22 w 273"/>
                <a:gd name="T3" fmla="*/ 180 h 615"/>
                <a:gd name="T4" fmla="*/ 85 w 273"/>
                <a:gd name="T5" fmla="*/ 340 h 615"/>
                <a:gd name="T6" fmla="*/ 164 w 273"/>
                <a:gd name="T7" fmla="*/ 481 h 615"/>
                <a:gd name="T8" fmla="*/ 273 w 273"/>
                <a:gd name="T9" fmla="*/ 615 h 6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"/>
                <a:gd name="T16" fmla="*/ 0 h 615"/>
                <a:gd name="T17" fmla="*/ 273 w 273"/>
                <a:gd name="T18" fmla="*/ 615 h 6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" h="615">
                  <a:moveTo>
                    <a:pt x="0" y="0"/>
                  </a:moveTo>
                  <a:cubicBezTo>
                    <a:pt x="4" y="30"/>
                    <a:pt x="8" y="123"/>
                    <a:pt x="22" y="180"/>
                  </a:cubicBezTo>
                  <a:cubicBezTo>
                    <a:pt x="36" y="237"/>
                    <a:pt x="61" y="290"/>
                    <a:pt x="85" y="340"/>
                  </a:cubicBezTo>
                  <a:cubicBezTo>
                    <a:pt x="109" y="390"/>
                    <a:pt x="133" y="435"/>
                    <a:pt x="164" y="481"/>
                  </a:cubicBezTo>
                  <a:cubicBezTo>
                    <a:pt x="195" y="527"/>
                    <a:pt x="250" y="587"/>
                    <a:pt x="273" y="615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35" name="Freeform 24"/>
            <p:cNvSpPr>
              <a:spLocks/>
            </p:cNvSpPr>
            <p:nvPr/>
          </p:nvSpPr>
          <p:spPr bwMode="auto">
            <a:xfrm>
              <a:off x="4581" y="2132"/>
              <a:ext cx="273" cy="567"/>
            </a:xfrm>
            <a:custGeom>
              <a:avLst/>
              <a:gdLst>
                <a:gd name="T0" fmla="*/ 0 w 273"/>
                <a:gd name="T1" fmla="*/ 0 h 615"/>
                <a:gd name="T2" fmla="*/ 22 w 273"/>
                <a:gd name="T3" fmla="*/ 180 h 615"/>
                <a:gd name="T4" fmla="*/ 85 w 273"/>
                <a:gd name="T5" fmla="*/ 340 h 615"/>
                <a:gd name="T6" fmla="*/ 164 w 273"/>
                <a:gd name="T7" fmla="*/ 481 h 615"/>
                <a:gd name="T8" fmla="*/ 273 w 273"/>
                <a:gd name="T9" fmla="*/ 615 h 6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"/>
                <a:gd name="T16" fmla="*/ 0 h 615"/>
                <a:gd name="T17" fmla="*/ 273 w 273"/>
                <a:gd name="T18" fmla="*/ 615 h 6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" h="615">
                  <a:moveTo>
                    <a:pt x="0" y="0"/>
                  </a:moveTo>
                  <a:cubicBezTo>
                    <a:pt x="4" y="30"/>
                    <a:pt x="8" y="123"/>
                    <a:pt x="22" y="180"/>
                  </a:cubicBezTo>
                  <a:cubicBezTo>
                    <a:pt x="36" y="237"/>
                    <a:pt x="61" y="290"/>
                    <a:pt x="85" y="340"/>
                  </a:cubicBezTo>
                  <a:cubicBezTo>
                    <a:pt x="109" y="390"/>
                    <a:pt x="133" y="435"/>
                    <a:pt x="164" y="481"/>
                  </a:cubicBezTo>
                  <a:cubicBezTo>
                    <a:pt x="195" y="527"/>
                    <a:pt x="250" y="587"/>
                    <a:pt x="273" y="615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466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E30E7-5ED0-45D2-9B5C-8C050133AE8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9733" y="648756"/>
            <a:ext cx="5158602" cy="493165"/>
            <a:chOff x="315144" y="385064"/>
            <a:chExt cx="6878136" cy="657553"/>
          </a:xfrm>
        </p:grpSpPr>
        <p:sp>
          <p:nvSpPr>
            <p:cNvPr id="119819" name="Rectangle 11"/>
            <p:cNvSpPr>
              <a:spLocks noChangeArrowheads="1"/>
            </p:cNvSpPr>
            <p:nvPr/>
          </p:nvSpPr>
          <p:spPr bwMode="auto">
            <a:xfrm>
              <a:off x="315144" y="424628"/>
              <a:ext cx="3013075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证明</a:t>
              </a:r>
              <a:r>
                <a:rPr kumimoji="1" lang="en-US" altLang="zh-CN" sz="2100" b="1" dirty="0">
                  <a:solidFill>
                    <a:srgbClr val="CC0000"/>
                  </a:solidFill>
                  <a:latin typeface="Times New Roman" pitchFamily="18" charset="0"/>
                </a:rPr>
                <a:t>:</a:t>
              </a:r>
              <a:r>
                <a:rPr kumimoji="1" lang="en-US" altLang="zh-CN" sz="2100" b="1" dirty="0">
                  <a:solidFill>
                    <a:srgbClr val="CC0000"/>
                  </a:solidFill>
                  <a:latin typeface="Times New Roman" pitchFamily="18" charset="0"/>
                  <a:sym typeface="Wingdings" panose="05000000000000000000" pitchFamily="2" charset="2"/>
                </a:rPr>
                <a:t>(2)</a:t>
              </a:r>
              <a:endParaRPr kumimoji="1" lang="zh-CN" altLang="en-US" sz="21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1982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1941931"/>
                </p:ext>
              </p:extLst>
            </p:nvPr>
          </p:nvGraphicFramePr>
          <p:xfrm>
            <a:off x="1887093" y="385064"/>
            <a:ext cx="5306187" cy="657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080" name="Equation" r:id="rId3" imgW="1892160" imgH="241200" progId="Equation.DSMT4">
                    <p:embed/>
                  </p:oleObj>
                </mc:Choice>
                <mc:Fallback>
                  <p:oleObj name="Equation" r:id="rId3" imgW="1892160" imgH="241200" progId="Equation.DSMT4">
                    <p:embed/>
                    <p:pic>
                      <p:nvPicPr>
                        <p:cNvPr id="11982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7093" y="385064"/>
                          <a:ext cx="5306187" cy="65755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560216" y="2487662"/>
            <a:ext cx="2387204" cy="1143001"/>
            <a:chOff x="677" y="2748"/>
            <a:chExt cx="2005" cy="960"/>
          </a:xfrm>
        </p:grpSpPr>
        <p:sp>
          <p:nvSpPr>
            <p:cNvPr id="14352" name="Text Box 14"/>
            <p:cNvSpPr txBox="1">
              <a:spLocks noChangeArrowheads="1"/>
            </p:cNvSpPr>
            <p:nvPr/>
          </p:nvSpPr>
          <p:spPr bwMode="auto">
            <a:xfrm>
              <a:off x="677" y="2748"/>
              <a:ext cx="200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rgbClr val="0000FF"/>
                  </a:solidFill>
                  <a:latin typeface="Times New Roman" pitchFamily="18" charset="0"/>
                </a:rPr>
                <a:t> </a:t>
              </a:r>
              <a:r>
                <a:rPr kumimoji="1" lang="zh-CN" altLang="en-US" b="1" dirty="0">
                  <a:solidFill>
                    <a:srgbClr val="0000FF"/>
                  </a:solidFill>
                  <a:latin typeface="Times New Roman" pitchFamily="18" charset="0"/>
                </a:rPr>
                <a:t>∵ </a:t>
              </a:r>
              <a:r>
                <a:rPr kumimoji="1" lang="en-US" altLang="zh-CN" sz="2250" b="1" i="1" dirty="0">
                  <a:solidFill>
                    <a:srgbClr val="0000FF"/>
                  </a:solidFill>
                  <a:latin typeface="Times New Roman" pitchFamily="18" charset="0"/>
                </a:rPr>
                <a:t>T</a:t>
              </a:r>
              <a:r>
                <a:rPr kumimoji="1" lang="en-US" altLang="zh-CN" sz="2250" b="1" baseline="-25000" dirty="0">
                  <a:solidFill>
                    <a:srgbClr val="0000FF"/>
                  </a:solidFill>
                  <a:latin typeface="Times New Roman" pitchFamily="18" charset="0"/>
                </a:rPr>
                <a:t>1</a:t>
              </a:r>
              <a:r>
                <a:rPr kumimoji="1" lang="en-US" altLang="zh-CN" sz="2250" b="1" dirty="0">
                  <a:solidFill>
                    <a:srgbClr val="0000FF"/>
                  </a:solidFill>
                  <a:latin typeface="Times New Roman" pitchFamily="18" charset="0"/>
                </a:rPr>
                <a:t>=</a:t>
              </a:r>
              <a:r>
                <a:rPr kumimoji="1" lang="en-US" altLang="zh-CN" sz="2250" b="1" i="1" dirty="0">
                  <a:solidFill>
                    <a:srgbClr val="0000FF"/>
                  </a:solidFill>
                  <a:latin typeface="Times New Roman" pitchFamily="18" charset="0"/>
                </a:rPr>
                <a:t>T</a:t>
              </a:r>
              <a:r>
                <a:rPr kumimoji="1" lang="en-US" altLang="zh-CN" sz="2250" b="1" baseline="-25000" dirty="0">
                  <a:solidFill>
                    <a:srgbClr val="0000FF"/>
                  </a:solidFill>
                  <a:latin typeface="Times New Roman" pitchFamily="18" charset="0"/>
                </a:rPr>
                <a:t>3</a:t>
              </a:r>
              <a:r>
                <a:rPr kumimoji="1" lang="en-US" altLang="zh-CN" sz="2250" b="1" dirty="0">
                  <a:solidFill>
                    <a:srgbClr val="0000FF"/>
                  </a:solidFill>
                  <a:latin typeface="Times New Roman" pitchFamily="18" charset="0"/>
                </a:rPr>
                <a:t>  </a:t>
              </a:r>
              <a:r>
                <a:rPr kumimoji="1" lang="zh-CN" altLang="en-US" sz="2250" b="1" dirty="0">
                  <a:solidFill>
                    <a:srgbClr val="0000FF"/>
                  </a:solidFill>
                  <a:latin typeface="Times New Roman" pitchFamily="18" charset="0"/>
                </a:rPr>
                <a:t>，</a:t>
              </a:r>
              <a:r>
                <a:rPr kumimoji="1" lang="en-US" altLang="zh-CN" sz="2250" b="1" i="1" dirty="0">
                  <a:solidFill>
                    <a:srgbClr val="0000FF"/>
                  </a:solidFill>
                  <a:latin typeface="Times New Roman" pitchFamily="18" charset="0"/>
                </a:rPr>
                <a:t>T</a:t>
              </a:r>
              <a:r>
                <a:rPr kumimoji="1" lang="en-US" altLang="zh-CN" sz="2250" b="1" baseline="-25000" dirty="0">
                  <a:solidFill>
                    <a:srgbClr val="0000FF"/>
                  </a:solidFill>
                  <a:latin typeface="Times New Roman" pitchFamily="18" charset="0"/>
                </a:rPr>
                <a:t>2</a:t>
              </a:r>
              <a:r>
                <a:rPr kumimoji="1" lang="en-US" altLang="zh-CN" sz="2250" b="1" dirty="0">
                  <a:solidFill>
                    <a:srgbClr val="0000FF"/>
                  </a:solidFill>
                  <a:latin typeface="Times New Roman" pitchFamily="18" charset="0"/>
                </a:rPr>
                <a:t>=</a:t>
              </a:r>
              <a:r>
                <a:rPr kumimoji="1" lang="en-US" altLang="zh-CN" sz="2250" b="1" i="1" dirty="0">
                  <a:solidFill>
                    <a:srgbClr val="0000FF"/>
                  </a:solidFill>
                  <a:latin typeface="Times New Roman" pitchFamily="18" charset="0"/>
                </a:rPr>
                <a:t>T</a:t>
              </a:r>
              <a:r>
                <a:rPr kumimoji="1" lang="en-US" altLang="zh-CN" sz="2250" b="1" baseline="-25000" dirty="0">
                  <a:solidFill>
                    <a:srgbClr val="0000FF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4353" name="Text Box 15"/>
            <p:cNvSpPr txBox="1">
              <a:spLocks noChangeArrowheads="1"/>
            </p:cNvSpPr>
            <p:nvPr/>
          </p:nvSpPr>
          <p:spPr bwMode="auto">
            <a:xfrm>
              <a:off x="774" y="3340"/>
              <a:ext cx="1771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b="1">
                  <a:solidFill>
                    <a:srgbClr val="0000FF"/>
                  </a:solidFill>
                  <a:latin typeface="Times New Roman" pitchFamily="18" charset="0"/>
                </a:rPr>
                <a:t>∴ </a:t>
              </a:r>
              <a:r>
                <a:rPr kumimoji="1" lang="en-US" altLang="zh-CN" sz="2250" b="1" i="1">
                  <a:solidFill>
                    <a:srgbClr val="0000FF"/>
                  </a:solidFill>
                  <a:latin typeface="Times New Roman" pitchFamily="18" charset="0"/>
                </a:rPr>
                <a:t>W</a:t>
              </a:r>
              <a:r>
                <a:rPr kumimoji="1" lang="en-US" altLang="zh-CN" sz="2250" b="1" baseline="-25000">
                  <a:solidFill>
                    <a:srgbClr val="0000FF"/>
                  </a:solidFill>
                  <a:latin typeface="Times New Roman" pitchFamily="18" charset="0"/>
                </a:rPr>
                <a:t>1</a:t>
              </a:r>
              <a:r>
                <a:rPr kumimoji="1" lang="en-US" altLang="zh-CN" sz="2250" b="1" baseline="-25000" dirty="0">
                  <a:solidFill>
                    <a:srgbClr val="0000FF"/>
                  </a:solidFill>
                  <a:latin typeface="Times New Roman" pitchFamily="18" charset="0"/>
                  <a:sym typeface="Symbol" pitchFamily="18" charset="2"/>
                </a:rPr>
                <a:t></a:t>
              </a:r>
              <a:r>
                <a:rPr kumimoji="1" lang="en-US" altLang="zh-CN" sz="2250" b="1" baseline="-25000" dirty="0">
                  <a:solidFill>
                    <a:srgbClr val="0000FF"/>
                  </a:solidFill>
                  <a:latin typeface="Times New Roman" pitchFamily="18" charset="0"/>
                </a:rPr>
                <a:t>2 </a:t>
              </a:r>
              <a:r>
                <a:rPr kumimoji="1" lang="en-US" altLang="zh-CN" sz="2250" b="1" dirty="0">
                  <a:solidFill>
                    <a:srgbClr val="0000FF"/>
                  </a:solidFill>
                  <a:latin typeface="Times New Roman" pitchFamily="18" charset="0"/>
                </a:rPr>
                <a:t>= </a:t>
              </a:r>
              <a:r>
                <a:rPr kumimoji="1" lang="en-US" altLang="zh-CN" sz="2250" b="1" i="1" dirty="0">
                  <a:solidFill>
                    <a:srgbClr val="0000FF"/>
                  </a:solidFill>
                  <a:latin typeface="Times New Roman" pitchFamily="18" charset="0"/>
                </a:rPr>
                <a:t>W</a:t>
              </a:r>
              <a:r>
                <a:rPr kumimoji="1" lang="en-US" altLang="zh-CN" sz="2250" b="1" baseline="-25000" dirty="0">
                  <a:solidFill>
                    <a:srgbClr val="0000FF"/>
                  </a:solidFill>
                  <a:latin typeface="Times New Roman" pitchFamily="18" charset="0"/>
                </a:rPr>
                <a:t>3</a:t>
              </a:r>
              <a:r>
                <a:rPr kumimoji="1" lang="en-US" altLang="zh-CN" sz="2250" b="1" baseline="-25000" dirty="0">
                  <a:solidFill>
                    <a:srgbClr val="0000FF"/>
                  </a:solidFill>
                  <a:latin typeface="Times New Roman" pitchFamily="18" charset="0"/>
                  <a:sym typeface="Symbol" pitchFamily="18" charset="2"/>
                </a:rPr>
                <a:t></a:t>
              </a:r>
              <a:r>
                <a:rPr kumimoji="1" lang="en-US" altLang="zh-CN" sz="2250" b="1" baseline="-25000" dirty="0">
                  <a:solidFill>
                    <a:srgbClr val="0000FF"/>
                  </a:solidFill>
                  <a:latin typeface="Times New Roman" pitchFamily="18" charset="0"/>
                </a:rPr>
                <a:t>4</a:t>
              </a:r>
              <a:r>
                <a:rPr kumimoji="1" lang="en-US" altLang="zh-CN" sz="2250" b="1" dirty="0">
                  <a:solidFill>
                    <a:srgbClr val="0000FF"/>
                  </a:solidFill>
                  <a:latin typeface="Times New Roman" pitchFamily="18" charset="0"/>
                </a:rPr>
                <a:t> </a:t>
              </a: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69733" y="1468923"/>
            <a:ext cx="4136235" cy="503636"/>
            <a:chOff x="300" y="2394"/>
            <a:chExt cx="3474" cy="423"/>
          </a:xfrm>
        </p:grpSpPr>
        <p:graphicFrame>
          <p:nvGraphicFramePr>
            <p:cNvPr id="14339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1777911"/>
                </p:ext>
              </p:extLst>
            </p:nvPr>
          </p:nvGraphicFramePr>
          <p:xfrm>
            <a:off x="1268" y="2394"/>
            <a:ext cx="2506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081" name="Equation" r:id="rId5" imgW="1460160" imgH="253800" progId="Equation.DSMT4">
                    <p:embed/>
                  </p:oleObj>
                </mc:Choice>
                <mc:Fallback>
                  <p:oleObj name="Equation" r:id="rId5" imgW="1460160" imgH="253800" progId="Equation.DSMT4">
                    <p:embed/>
                    <p:pic>
                      <p:nvPicPr>
                        <p:cNvPr id="14339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8" y="2394"/>
                          <a:ext cx="2506" cy="42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1" name="Rectangle 18"/>
            <p:cNvSpPr>
              <a:spLocks noChangeArrowheads="1"/>
            </p:cNvSpPr>
            <p:nvPr/>
          </p:nvSpPr>
          <p:spPr bwMode="auto">
            <a:xfrm>
              <a:off x="300" y="2456"/>
              <a:ext cx="172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同理</a:t>
              </a:r>
              <a:r>
                <a:rPr kumimoji="1" lang="en-US" altLang="zh-CN" sz="2100" b="1" dirty="0">
                  <a:solidFill>
                    <a:srgbClr val="CC0000"/>
                  </a:solidFill>
                  <a:latin typeface="Times New Roman" pitchFamily="18" charset="0"/>
                </a:rPr>
                <a:t>:</a:t>
              </a:r>
              <a:endParaRPr kumimoji="1" lang="zh-CN" altLang="en-US" sz="21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19827" name="Rectangle 19"/>
          <p:cNvSpPr>
            <a:spLocks noChangeArrowheads="1"/>
          </p:cNvSpPr>
          <p:nvPr/>
        </p:nvSpPr>
        <p:spPr bwMode="auto">
          <a:xfrm>
            <a:off x="569733" y="3987993"/>
            <a:ext cx="8574267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100" b="1" dirty="0" smtClean="0">
                <a:solidFill>
                  <a:srgbClr val="990000"/>
                </a:solidFill>
                <a:latin typeface="Times New Roman" pitchFamily="18" charset="0"/>
              </a:rPr>
              <a:t>结论</a:t>
            </a:r>
            <a:r>
              <a:rPr kumimoji="1" lang="zh-CN" altLang="en-US" sz="2100" b="1" dirty="0">
                <a:solidFill>
                  <a:srgbClr val="990000"/>
                </a:solidFill>
                <a:latin typeface="Times New Roman" pitchFamily="18" charset="0"/>
              </a:rPr>
              <a:t>：在两条等温线之间，沿任意两条绝热线，系统对外界作功相等。</a:t>
            </a:r>
          </a:p>
        </p:txBody>
      </p:sp>
      <p:grpSp>
        <p:nvGrpSpPr>
          <p:cNvPr id="37" name="Group 10"/>
          <p:cNvGrpSpPr>
            <a:grpSpLocks/>
          </p:cNvGrpSpPr>
          <p:nvPr/>
        </p:nvGrpSpPr>
        <p:grpSpPr bwMode="auto">
          <a:xfrm>
            <a:off x="6148135" y="1114230"/>
            <a:ext cx="2413414" cy="2501112"/>
            <a:chOff x="3220" y="1196"/>
            <a:chExt cx="2119" cy="2196"/>
          </a:xfrm>
        </p:grpSpPr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3460" y="3027"/>
              <a:ext cx="1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 flipV="1">
              <a:off x="3460" y="1491"/>
              <a:ext cx="0" cy="15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40" name="Arc 13"/>
            <p:cNvSpPr>
              <a:spLocks/>
            </p:cNvSpPr>
            <p:nvPr/>
          </p:nvSpPr>
          <p:spPr bwMode="auto">
            <a:xfrm flipH="1" flipV="1">
              <a:off x="3670" y="1196"/>
              <a:ext cx="1440" cy="956"/>
            </a:xfrm>
            <a:custGeom>
              <a:avLst/>
              <a:gdLst>
                <a:gd name="T0" fmla="*/ 170 w 16190"/>
                <a:gd name="T1" fmla="*/ 0 h 21515"/>
                <a:gd name="T2" fmla="*/ 1440 w 16190"/>
                <a:gd name="T3" fmla="*/ 321 h 21515"/>
                <a:gd name="T4" fmla="*/ 0 w 16190"/>
                <a:gd name="T5" fmla="*/ 956 h 21515"/>
                <a:gd name="T6" fmla="*/ 0 60000 65536"/>
                <a:gd name="T7" fmla="*/ 0 60000 65536"/>
                <a:gd name="T8" fmla="*/ 0 60000 65536"/>
                <a:gd name="T9" fmla="*/ 0 w 16190"/>
                <a:gd name="T10" fmla="*/ 0 h 21515"/>
                <a:gd name="T11" fmla="*/ 16190 w 16190"/>
                <a:gd name="T12" fmla="*/ 21515 h 215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190" h="21515" fill="none" extrusionOk="0">
                  <a:moveTo>
                    <a:pt x="1910" y="-1"/>
                  </a:moveTo>
                  <a:cubicBezTo>
                    <a:pt x="7418" y="488"/>
                    <a:pt x="12529" y="3071"/>
                    <a:pt x="16190" y="7216"/>
                  </a:cubicBezTo>
                </a:path>
                <a:path w="16190" h="21515" stroke="0" extrusionOk="0">
                  <a:moveTo>
                    <a:pt x="1910" y="-1"/>
                  </a:moveTo>
                  <a:cubicBezTo>
                    <a:pt x="7418" y="488"/>
                    <a:pt x="12529" y="3071"/>
                    <a:pt x="16190" y="7216"/>
                  </a:cubicBezTo>
                  <a:lnTo>
                    <a:pt x="0" y="21515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41" name="Arc 14"/>
            <p:cNvSpPr>
              <a:spLocks/>
            </p:cNvSpPr>
            <p:nvPr/>
          </p:nvSpPr>
          <p:spPr bwMode="auto">
            <a:xfrm flipH="1" flipV="1">
              <a:off x="3734" y="1753"/>
              <a:ext cx="1328" cy="960"/>
            </a:xfrm>
            <a:custGeom>
              <a:avLst/>
              <a:gdLst>
                <a:gd name="T0" fmla="*/ 0 w 14935"/>
                <a:gd name="T1" fmla="*/ 0 h 21600"/>
                <a:gd name="T2" fmla="*/ 1328 w 14935"/>
                <a:gd name="T3" fmla="*/ 266 h 21600"/>
                <a:gd name="T4" fmla="*/ 0 w 14935"/>
                <a:gd name="T5" fmla="*/ 960 h 21600"/>
                <a:gd name="T6" fmla="*/ 0 60000 65536"/>
                <a:gd name="T7" fmla="*/ 0 60000 65536"/>
                <a:gd name="T8" fmla="*/ 0 60000 65536"/>
                <a:gd name="T9" fmla="*/ 0 w 14935"/>
                <a:gd name="T10" fmla="*/ 0 h 21600"/>
                <a:gd name="T11" fmla="*/ 14935 w 1493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935" h="21600" fill="none" extrusionOk="0">
                  <a:moveTo>
                    <a:pt x="-1" y="0"/>
                  </a:moveTo>
                  <a:cubicBezTo>
                    <a:pt x="5564" y="0"/>
                    <a:pt x="10914" y="2147"/>
                    <a:pt x="14934" y="5995"/>
                  </a:cubicBezTo>
                </a:path>
                <a:path w="14935" h="21600" stroke="0" extrusionOk="0">
                  <a:moveTo>
                    <a:pt x="-1" y="0"/>
                  </a:moveTo>
                  <a:cubicBezTo>
                    <a:pt x="5564" y="0"/>
                    <a:pt x="10914" y="2147"/>
                    <a:pt x="14934" y="599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>
                <a:lnSpc>
                  <a:spcPct val="120000"/>
                </a:lnSpc>
              </a:pPr>
              <a:endParaRPr kumimoji="1" lang="zh-CN" altLang="zh-CN" sz="21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2" name="Text Box 15"/>
            <p:cNvSpPr txBox="1">
              <a:spLocks noChangeArrowheads="1"/>
            </p:cNvSpPr>
            <p:nvPr/>
          </p:nvSpPr>
          <p:spPr bwMode="auto">
            <a:xfrm>
              <a:off x="4400" y="1774"/>
              <a:ext cx="28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43" name="Text Box 16"/>
            <p:cNvSpPr txBox="1">
              <a:spLocks noChangeArrowheads="1"/>
            </p:cNvSpPr>
            <p:nvPr/>
          </p:nvSpPr>
          <p:spPr bwMode="auto">
            <a:xfrm>
              <a:off x="3824" y="1630"/>
              <a:ext cx="28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4" name="Text Box 17"/>
            <p:cNvSpPr txBox="1">
              <a:spLocks noChangeArrowheads="1"/>
            </p:cNvSpPr>
            <p:nvPr/>
          </p:nvSpPr>
          <p:spPr bwMode="auto">
            <a:xfrm>
              <a:off x="4074" y="2561"/>
              <a:ext cx="28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5" name="Text Box 18"/>
            <p:cNvSpPr txBox="1">
              <a:spLocks noChangeArrowheads="1"/>
            </p:cNvSpPr>
            <p:nvPr/>
          </p:nvSpPr>
          <p:spPr bwMode="auto">
            <a:xfrm>
              <a:off x="4784" y="2652"/>
              <a:ext cx="28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46" name="Line 19"/>
            <p:cNvSpPr>
              <a:spLocks noChangeShapeType="1"/>
            </p:cNvSpPr>
            <p:nvPr/>
          </p:nvSpPr>
          <p:spPr bwMode="auto">
            <a:xfrm>
              <a:off x="4036" y="2281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47" name="Line 20"/>
            <p:cNvSpPr>
              <a:spLocks noChangeShapeType="1"/>
            </p:cNvSpPr>
            <p:nvPr/>
          </p:nvSpPr>
          <p:spPr bwMode="auto">
            <a:xfrm>
              <a:off x="4708" y="2377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auto">
            <a:xfrm>
              <a:off x="3220" y="1246"/>
              <a:ext cx="307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i="1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  <a:endParaRPr kumimoji="1" lang="en-US" altLang="zh-CN" sz="21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9" name="Text Box 22"/>
            <p:cNvSpPr txBox="1">
              <a:spLocks noChangeArrowheads="1"/>
            </p:cNvSpPr>
            <p:nvPr/>
          </p:nvSpPr>
          <p:spPr bwMode="auto">
            <a:xfrm>
              <a:off x="5019" y="2970"/>
              <a:ext cx="32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</a:rPr>
                <a:t>V</a:t>
              </a:r>
              <a:endParaRPr kumimoji="1" lang="en-US" altLang="zh-CN" sz="2100" i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3911" y="1955"/>
              <a:ext cx="273" cy="650"/>
            </a:xfrm>
            <a:custGeom>
              <a:avLst/>
              <a:gdLst>
                <a:gd name="T0" fmla="*/ 0 w 273"/>
                <a:gd name="T1" fmla="*/ 0 h 615"/>
                <a:gd name="T2" fmla="*/ 22 w 273"/>
                <a:gd name="T3" fmla="*/ 180 h 615"/>
                <a:gd name="T4" fmla="*/ 85 w 273"/>
                <a:gd name="T5" fmla="*/ 340 h 615"/>
                <a:gd name="T6" fmla="*/ 164 w 273"/>
                <a:gd name="T7" fmla="*/ 481 h 615"/>
                <a:gd name="T8" fmla="*/ 273 w 273"/>
                <a:gd name="T9" fmla="*/ 615 h 6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"/>
                <a:gd name="T16" fmla="*/ 0 h 615"/>
                <a:gd name="T17" fmla="*/ 273 w 273"/>
                <a:gd name="T18" fmla="*/ 615 h 6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" h="615">
                  <a:moveTo>
                    <a:pt x="0" y="0"/>
                  </a:moveTo>
                  <a:cubicBezTo>
                    <a:pt x="4" y="30"/>
                    <a:pt x="8" y="123"/>
                    <a:pt x="22" y="180"/>
                  </a:cubicBezTo>
                  <a:cubicBezTo>
                    <a:pt x="36" y="237"/>
                    <a:pt x="61" y="290"/>
                    <a:pt x="85" y="340"/>
                  </a:cubicBezTo>
                  <a:cubicBezTo>
                    <a:pt x="109" y="390"/>
                    <a:pt x="133" y="435"/>
                    <a:pt x="164" y="481"/>
                  </a:cubicBezTo>
                  <a:cubicBezTo>
                    <a:pt x="195" y="527"/>
                    <a:pt x="250" y="587"/>
                    <a:pt x="273" y="615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4581" y="2132"/>
              <a:ext cx="273" cy="567"/>
            </a:xfrm>
            <a:custGeom>
              <a:avLst/>
              <a:gdLst>
                <a:gd name="T0" fmla="*/ 0 w 273"/>
                <a:gd name="T1" fmla="*/ 0 h 615"/>
                <a:gd name="T2" fmla="*/ 22 w 273"/>
                <a:gd name="T3" fmla="*/ 180 h 615"/>
                <a:gd name="T4" fmla="*/ 85 w 273"/>
                <a:gd name="T5" fmla="*/ 340 h 615"/>
                <a:gd name="T6" fmla="*/ 164 w 273"/>
                <a:gd name="T7" fmla="*/ 481 h 615"/>
                <a:gd name="T8" fmla="*/ 273 w 273"/>
                <a:gd name="T9" fmla="*/ 615 h 6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"/>
                <a:gd name="T16" fmla="*/ 0 h 615"/>
                <a:gd name="T17" fmla="*/ 273 w 273"/>
                <a:gd name="T18" fmla="*/ 615 h 6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" h="615">
                  <a:moveTo>
                    <a:pt x="0" y="0"/>
                  </a:moveTo>
                  <a:cubicBezTo>
                    <a:pt x="4" y="30"/>
                    <a:pt x="8" y="123"/>
                    <a:pt x="22" y="180"/>
                  </a:cubicBezTo>
                  <a:cubicBezTo>
                    <a:pt x="36" y="237"/>
                    <a:pt x="61" y="290"/>
                    <a:pt x="85" y="340"/>
                  </a:cubicBezTo>
                  <a:cubicBezTo>
                    <a:pt x="109" y="390"/>
                    <a:pt x="133" y="435"/>
                    <a:pt x="164" y="481"/>
                  </a:cubicBezTo>
                  <a:cubicBezTo>
                    <a:pt x="195" y="527"/>
                    <a:pt x="250" y="587"/>
                    <a:pt x="273" y="615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 b="1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438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601324" y="204195"/>
            <a:ext cx="48065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en-US" sz="2100" b="1" dirty="0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13.5  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循环过程、卡诺循环</a:t>
            </a:r>
          </a:p>
        </p:txBody>
      </p:sp>
      <p:sp>
        <p:nvSpPr>
          <p:cNvPr id="34" name="Rectangle 5" descr="深色上对角线"/>
          <p:cNvSpPr>
            <a:spLocks noChangeArrowheads="1"/>
          </p:cNvSpPr>
          <p:nvPr/>
        </p:nvSpPr>
        <p:spPr bwMode="auto">
          <a:xfrm>
            <a:off x="6198356" y="1336938"/>
            <a:ext cx="1485900" cy="971550"/>
          </a:xfrm>
          <a:prstGeom prst="rect">
            <a:avLst/>
          </a:prstGeom>
          <a:pattFill prst="dkUpDiag">
            <a:fgClr>
              <a:srgbClr val="996600"/>
            </a:fgClr>
            <a:bgClr>
              <a:srgbClr val="DAB48E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100">
              <a:solidFill>
                <a:srgbClr val="000000"/>
              </a:solidFill>
            </a:endParaRPr>
          </a:p>
        </p:txBody>
      </p:sp>
      <p:sp>
        <p:nvSpPr>
          <p:cNvPr id="35" name="Rectangle 8" descr="20%"/>
          <p:cNvSpPr>
            <a:spLocks noChangeArrowheads="1"/>
          </p:cNvSpPr>
          <p:nvPr/>
        </p:nvSpPr>
        <p:spPr bwMode="auto">
          <a:xfrm>
            <a:off x="6320756" y="1451238"/>
            <a:ext cx="1363500" cy="742950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100">
              <a:solidFill>
                <a:srgbClr val="000000"/>
              </a:solidFill>
            </a:endParaRPr>
          </a:p>
        </p:txBody>
      </p:sp>
      <p:grpSp>
        <p:nvGrpSpPr>
          <p:cNvPr id="36" name="Group 9"/>
          <p:cNvGrpSpPr>
            <a:grpSpLocks/>
          </p:cNvGrpSpPr>
          <p:nvPr/>
        </p:nvGrpSpPr>
        <p:grpSpPr bwMode="auto">
          <a:xfrm>
            <a:off x="5736394" y="1275978"/>
            <a:ext cx="508398" cy="1086222"/>
            <a:chOff x="2933" y="2544"/>
            <a:chExt cx="427" cy="1343"/>
          </a:xfrm>
        </p:grpSpPr>
        <p:sp>
          <p:nvSpPr>
            <p:cNvPr id="37" name="Rectangle 10"/>
            <p:cNvSpPr>
              <a:spLocks noChangeArrowheads="1"/>
            </p:cNvSpPr>
            <p:nvPr/>
          </p:nvSpPr>
          <p:spPr bwMode="auto">
            <a:xfrm>
              <a:off x="2963" y="2544"/>
              <a:ext cx="397" cy="1343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</a:endParaRPr>
            </a:p>
          </p:txBody>
        </p:sp>
        <p:sp>
          <p:nvSpPr>
            <p:cNvPr id="38" name="Text Box 11"/>
            <p:cNvSpPr txBox="1">
              <a:spLocks noChangeArrowheads="1"/>
            </p:cNvSpPr>
            <p:nvPr/>
          </p:nvSpPr>
          <p:spPr bwMode="auto">
            <a:xfrm>
              <a:off x="2933" y="2598"/>
              <a:ext cx="427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热源</a:t>
              </a:r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40" name="Rectangle 77" descr="5%"/>
          <p:cNvSpPr>
            <a:spLocks noChangeArrowheads="1"/>
          </p:cNvSpPr>
          <p:nvPr/>
        </p:nvSpPr>
        <p:spPr bwMode="auto">
          <a:xfrm>
            <a:off x="6319685" y="1451238"/>
            <a:ext cx="1357781" cy="7429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693959" y="1451463"/>
            <a:ext cx="1200150" cy="742500"/>
            <a:chOff x="6494340" y="4798540"/>
            <a:chExt cx="1600200" cy="990600"/>
          </a:xfrm>
        </p:grpSpPr>
        <p:sp>
          <p:nvSpPr>
            <p:cNvPr id="42" name="Rectangle 14"/>
            <p:cNvSpPr>
              <a:spLocks noChangeArrowheads="1"/>
            </p:cNvSpPr>
            <p:nvPr/>
          </p:nvSpPr>
          <p:spPr bwMode="auto">
            <a:xfrm>
              <a:off x="6686872" y="4807213"/>
              <a:ext cx="1143000" cy="97258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494340" y="4798540"/>
              <a:ext cx="1600200" cy="990600"/>
              <a:chOff x="6458272" y="4798540"/>
              <a:chExt cx="1600200" cy="990600"/>
            </a:xfrm>
          </p:grpSpPr>
          <p:sp>
            <p:nvSpPr>
              <p:cNvPr id="44" name="Rectangle 6"/>
              <p:cNvSpPr>
                <a:spLocks noChangeArrowheads="1"/>
              </p:cNvSpPr>
              <p:nvPr/>
            </p:nvSpPr>
            <p:spPr bwMode="auto">
              <a:xfrm>
                <a:off x="6458272" y="4798540"/>
                <a:ext cx="228600" cy="990600"/>
              </a:xfrm>
              <a:prstGeom prst="rect">
                <a:avLst/>
              </a:prstGeom>
              <a:gradFill rotWithShape="0">
                <a:gsLst>
                  <a:gs pos="0">
                    <a:srgbClr val="765D44"/>
                  </a:gs>
                  <a:gs pos="50000">
                    <a:srgbClr val="D3A679"/>
                  </a:gs>
                  <a:gs pos="100000">
                    <a:srgbClr val="765D44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>
                <a:off x="6686872" y="5170866"/>
                <a:ext cx="1371600" cy="228600"/>
              </a:xfrm>
              <a:prstGeom prst="rect">
                <a:avLst/>
              </a:prstGeom>
              <a:gradFill rotWithShape="0">
                <a:gsLst>
                  <a:gs pos="0">
                    <a:srgbClr val="765D44"/>
                  </a:gs>
                  <a:gs pos="50000">
                    <a:srgbClr val="D3A679"/>
                  </a:gs>
                  <a:gs pos="100000">
                    <a:srgbClr val="765D44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919" y="880125"/>
            <a:ext cx="1514475" cy="170082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22" y="2828545"/>
            <a:ext cx="3153281" cy="23649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661059" y="4414835"/>
            <a:ext cx="2936081" cy="66008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038" y="2948941"/>
            <a:ext cx="1798133" cy="115681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209" y="4160767"/>
            <a:ext cx="722957" cy="738405"/>
          </a:xfrm>
          <a:prstGeom prst="rect">
            <a:avLst/>
          </a:prstGeom>
        </p:spPr>
      </p:pic>
      <p:graphicFrame>
        <p:nvGraphicFramePr>
          <p:cNvPr id="7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92458"/>
              </p:ext>
            </p:extLst>
          </p:nvPr>
        </p:nvGraphicFramePr>
        <p:xfrm>
          <a:off x="3533497" y="1657211"/>
          <a:ext cx="1753730" cy="448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92" name="Equation" r:id="rId8" imgW="787320" imgH="203040" progId="Equation.DSMT4">
                  <p:embed/>
                </p:oleObj>
              </mc:Choice>
              <mc:Fallback>
                <p:oleObj name="Equation" r:id="rId8" imgW="787320" imgH="203040" progId="Equation.DSMT4">
                  <p:embed/>
                  <p:pic>
                    <p:nvPicPr>
                      <p:cNvPr id="5122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497" y="1657211"/>
                        <a:ext cx="1753730" cy="4485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0.06458 1.48148E-6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0" grpId="0" animBg="1"/>
      <p:bldP spid="4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2465766" y="912687"/>
            <a:ext cx="5975152" cy="83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100" b="1" dirty="0" smtClean="0">
                <a:solidFill>
                  <a:srgbClr val="010000"/>
                </a:solidFill>
                <a:latin typeface="Times New Roman" pitchFamily="18" charset="0"/>
              </a:rPr>
              <a:t>系统</a:t>
            </a:r>
            <a:r>
              <a:rPr kumimoji="1" lang="zh-CN" altLang="en-US" sz="2100" b="1" dirty="0">
                <a:solidFill>
                  <a:srgbClr val="010000"/>
                </a:solidFill>
                <a:latin typeface="Times New Roman" pitchFamily="18" charset="0"/>
              </a:rPr>
              <a:t>经过一系列状态变化过程后，又回到原来的状态的过程叫</a:t>
            </a: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热力学循环过程</a:t>
            </a:r>
            <a:r>
              <a:rPr kumimoji="1" lang="zh-CN" altLang="en-US" sz="2100" b="1" dirty="0">
                <a:solidFill>
                  <a:srgbClr val="010000"/>
                </a:solidFill>
                <a:latin typeface="Times New Roman" pitchFamily="18" charset="0"/>
              </a:rPr>
              <a:t> </a:t>
            </a:r>
            <a:r>
              <a:rPr kumimoji="1" lang="en-US" altLang="zh-CN" sz="2100" b="1" dirty="0">
                <a:solidFill>
                  <a:srgbClr val="01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44050" name="Rectangle 18"/>
          <p:cNvSpPr>
            <a:spLocks noChangeArrowheads="1"/>
          </p:cNvSpPr>
          <p:nvPr/>
        </p:nvSpPr>
        <p:spPr bwMode="auto">
          <a:xfrm>
            <a:off x="475637" y="954888"/>
            <a:ext cx="2400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一、循环过程</a:t>
            </a:r>
          </a:p>
        </p:txBody>
      </p:sp>
      <p:pic>
        <p:nvPicPr>
          <p:cNvPr id="2" name="20240531_2311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525" y="1971717"/>
            <a:ext cx="7686675" cy="2849141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2601324" y="204195"/>
            <a:ext cx="48065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en-US" sz="2100" b="1" dirty="0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13.5  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循环过程、卡诺循环</a:t>
            </a:r>
          </a:p>
        </p:txBody>
      </p:sp>
    </p:spTree>
    <p:extLst>
      <p:ext uri="{BB962C8B-B14F-4D97-AF65-F5344CB8AC3E}">
        <p14:creationId xmlns:p14="http://schemas.microsoft.com/office/powerpoint/2010/main" val="39846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979919" y="1352008"/>
            <a:ext cx="1632347" cy="415529"/>
            <a:chOff x="943" y="1666"/>
            <a:chExt cx="1371" cy="349"/>
          </a:xfrm>
        </p:grpSpPr>
        <p:grpSp>
          <p:nvGrpSpPr>
            <p:cNvPr id="45084" name="Group 11"/>
            <p:cNvGrpSpPr>
              <a:grpSpLocks/>
            </p:cNvGrpSpPr>
            <p:nvPr/>
          </p:nvGrpSpPr>
          <p:grpSpPr bwMode="auto">
            <a:xfrm>
              <a:off x="943" y="1666"/>
              <a:ext cx="1371" cy="349"/>
              <a:chOff x="943" y="1666"/>
              <a:chExt cx="1371" cy="349"/>
            </a:xfrm>
          </p:grpSpPr>
          <p:sp>
            <p:nvSpPr>
              <p:cNvPr id="45086" name="Text Box 12"/>
              <p:cNvSpPr txBox="1">
                <a:spLocks noChangeArrowheads="1"/>
              </p:cNvSpPr>
              <p:nvPr/>
            </p:nvSpPr>
            <p:spPr bwMode="auto">
              <a:xfrm>
                <a:off x="943" y="1666"/>
                <a:ext cx="103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zh-CN" altLang="en-US" sz="2100" b="1" dirty="0">
                    <a:solidFill>
                      <a:srgbClr val="010000"/>
                    </a:solidFill>
                    <a:latin typeface="Times New Roman" pitchFamily="18" charset="0"/>
                  </a:rPr>
                  <a:t>总吸热</a:t>
                </a:r>
              </a:p>
            </p:txBody>
          </p:sp>
          <p:sp>
            <p:nvSpPr>
              <p:cNvPr id="45087" name="Line 13"/>
              <p:cNvSpPr>
                <a:spLocks noChangeShapeType="1"/>
              </p:cNvSpPr>
              <p:nvPr/>
            </p:nvSpPr>
            <p:spPr bwMode="auto">
              <a:xfrm>
                <a:off x="1799" y="1810"/>
                <a:ext cx="515" cy="0"/>
              </a:xfrm>
              <a:prstGeom prst="line">
                <a:avLst/>
              </a:pr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 sz="2100"/>
              </a:p>
            </p:txBody>
          </p:sp>
        </p:grpSp>
        <p:sp>
          <p:nvSpPr>
            <p:cNvPr id="45085" name="Line 14"/>
            <p:cNvSpPr>
              <a:spLocks noChangeShapeType="1"/>
            </p:cNvSpPr>
            <p:nvPr/>
          </p:nvSpPr>
          <p:spPr bwMode="auto">
            <a:xfrm>
              <a:off x="1857" y="1840"/>
              <a:ext cx="45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2100"/>
            </a:p>
          </p:txBody>
        </p:sp>
      </p:grpSp>
      <p:graphicFrame>
        <p:nvGraphicFramePr>
          <p:cNvPr id="92176" name="Object 1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834973980"/>
              </p:ext>
            </p:extLst>
          </p:nvPr>
        </p:nvGraphicFramePr>
        <p:xfrm>
          <a:off x="2651994" y="1325477"/>
          <a:ext cx="377429" cy="432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90" name="公式" r:id="rId3" imgW="177480" imgH="203040" progId="Equation.3">
                  <p:embed/>
                </p:oleObj>
              </mc:Choice>
              <mc:Fallback>
                <p:oleObj name="公式" r:id="rId3" imgW="177480" imgH="203040" progId="Equation.3">
                  <p:embed/>
                  <p:pic>
                    <p:nvPicPr>
                      <p:cNvPr id="0" name="Object 1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994" y="1325477"/>
                        <a:ext cx="377429" cy="4321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78" name="Text Box 18"/>
          <p:cNvSpPr txBox="1">
            <a:spLocks noChangeArrowheads="1"/>
          </p:cNvSpPr>
          <p:nvPr/>
        </p:nvSpPr>
        <p:spPr bwMode="auto">
          <a:xfrm>
            <a:off x="397109" y="3668180"/>
            <a:ext cx="53792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二、热机效</a:t>
            </a:r>
            <a:r>
              <a:rPr kumimoji="1" lang="zh-CN" altLang="en-US" sz="2100" b="1">
                <a:solidFill>
                  <a:srgbClr val="CC0000"/>
                </a:solidFill>
                <a:latin typeface="Times New Roman" pitchFamily="18" charset="0"/>
              </a:rPr>
              <a:t>率</a:t>
            </a:r>
            <a:r>
              <a:rPr kumimoji="1" lang="zh-CN" altLang="en-US" sz="2100" b="1" smtClean="0">
                <a:solidFill>
                  <a:srgbClr val="CC0000"/>
                </a:solidFill>
                <a:latin typeface="Times New Roman" pitchFamily="18" charset="0"/>
              </a:rPr>
              <a:t>和制冷机的制冷系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数</a:t>
            </a: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932175" y="4212493"/>
            <a:ext cx="3673079" cy="415529"/>
            <a:chOff x="974" y="2929"/>
            <a:chExt cx="3085" cy="349"/>
          </a:xfrm>
        </p:grpSpPr>
        <p:sp>
          <p:nvSpPr>
            <p:cNvPr id="45083" name="Text Box 20"/>
            <p:cNvSpPr txBox="1">
              <a:spLocks noChangeArrowheads="1"/>
            </p:cNvSpPr>
            <p:nvPr/>
          </p:nvSpPr>
          <p:spPr bwMode="auto">
            <a:xfrm>
              <a:off x="974" y="2929"/>
              <a:ext cx="308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100" b="1" dirty="0">
                  <a:solidFill>
                    <a:srgbClr val="333333"/>
                  </a:solidFill>
                  <a:latin typeface="Times New Roman" pitchFamily="18" charset="0"/>
                </a:rPr>
                <a:t>热机（</a:t>
              </a:r>
              <a:r>
                <a:rPr kumimoji="1"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正</a:t>
              </a:r>
              <a:r>
                <a:rPr kumimoji="1" lang="zh-CN" altLang="en-US" sz="2100" b="1" dirty="0">
                  <a:solidFill>
                    <a:srgbClr val="333333"/>
                  </a:solidFill>
                  <a:latin typeface="Times New Roman" pitchFamily="18" charset="0"/>
                </a:rPr>
                <a:t>循环）</a:t>
              </a:r>
              <a:endParaRPr kumimoji="1" lang="zh-CN" altLang="zh-CN" sz="2100" b="1" dirty="0">
                <a:solidFill>
                  <a:srgbClr val="333333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45061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5817876"/>
                </p:ext>
              </p:extLst>
            </p:nvPr>
          </p:nvGraphicFramePr>
          <p:xfrm>
            <a:off x="2621" y="2995"/>
            <a:ext cx="638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91" name="公式" r:id="rId5" imgW="647640" imgH="241200" progId="Equation.3">
                    <p:embed/>
                  </p:oleObj>
                </mc:Choice>
                <mc:Fallback>
                  <p:oleObj name="公式" r:id="rId5" imgW="647640" imgH="2412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1" y="2995"/>
                          <a:ext cx="638" cy="23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4818375" y="4212493"/>
            <a:ext cx="2987278" cy="415529"/>
            <a:chOff x="966" y="3292"/>
            <a:chExt cx="2509" cy="349"/>
          </a:xfrm>
        </p:grpSpPr>
        <p:sp>
          <p:nvSpPr>
            <p:cNvPr id="45082" name="Text Box 23"/>
            <p:cNvSpPr txBox="1">
              <a:spLocks noChangeArrowheads="1"/>
            </p:cNvSpPr>
            <p:nvPr/>
          </p:nvSpPr>
          <p:spPr bwMode="auto">
            <a:xfrm>
              <a:off x="966" y="3292"/>
              <a:ext cx="250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100" b="1" smtClean="0">
                  <a:solidFill>
                    <a:srgbClr val="1C1C1C"/>
                  </a:solidFill>
                  <a:latin typeface="Times New Roman" pitchFamily="18" charset="0"/>
                </a:rPr>
                <a:t>制冷机</a:t>
              </a:r>
              <a:r>
                <a:rPr kumimoji="1"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（</a:t>
              </a:r>
              <a:r>
                <a:rPr kumimoji="1"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逆</a:t>
              </a:r>
              <a:r>
                <a:rPr kumimoji="1"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循环）</a:t>
              </a:r>
              <a:endParaRPr kumimoji="1" lang="zh-CN" altLang="zh-CN" sz="2100" b="1" dirty="0">
                <a:solidFill>
                  <a:srgbClr val="1C1C1C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45060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4016472"/>
                </p:ext>
              </p:extLst>
            </p:nvPr>
          </p:nvGraphicFramePr>
          <p:xfrm>
            <a:off x="2793" y="3352"/>
            <a:ext cx="6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92" name="公式" r:id="rId7" imgW="634680" imgH="241200" progId="Equation.3">
                    <p:embed/>
                  </p:oleObj>
                </mc:Choice>
                <mc:Fallback>
                  <p:oleObj name="公式" r:id="rId7" imgW="634680" imgH="2412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3" y="3352"/>
                          <a:ext cx="632" cy="24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979919" y="2564283"/>
            <a:ext cx="1632347" cy="415529"/>
            <a:chOff x="943" y="1666"/>
            <a:chExt cx="1371" cy="349"/>
          </a:xfrm>
        </p:grpSpPr>
        <p:grpSp>
          <p:nvGrpSpPr>
            <p:cNvPr id="45078" name="Group 33"/>
            <p:cNvGrpSpPr>
              <a:grpSpLocks/>
            </p:cNvGrpSpPr>
            <p:nvPr/>
          </p:nvGrpSpPr>
          <p:grpSpPr bwMode="auto">
            <a:xfrm>
              <a:off x="943" y="1666"/>
              <a:ext cx="1371" cy="349"/>
              <a:chOff x="943" y="1666"/>
              <a:chExt cx="1371" cy="349"/>
            </a:xfrm>
          </p:grpSpPr>
          <p:sp>
            <p:nvSpPr>
              <p:cNvPr id="45080" name="Text Box 34"/>
              <p:cNvSpPr txBox="1">
                <a:spLocks noChangeArrowheads="1"/>
              </p:cNvSpPr>
              <p:nvPr/>
            </p:nvSpPr>
            <p:spPr bwMode="auto">
              <a:xfrm>
                <a:off x="943" y="1666"/>
                <a:ext cx="103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zh-CN" altLang="en-US" sz="2100" b="1">
                    <a:solidFill>
                      <a:srgbClr val="010000"/>
                    </a:solidFill>
                    <a:latin typeface="Times New Roman" pitchFamily="18" charset="0"/>
                  </a:rPr>
                  <a:t>净吸热</a:t>
                </a:r>
              </a:p>
            </p:txBody>
          </p:sp>
          <p:sp>
            <p:nvSpPr>
              <p:cNvPr id="45081" name="Line 35"/>
              <p:cNvSpPr>
                <a:spLocks noChangeShapeType="1"/>
              </p:cNvSpPr>
              <p:nvPr/>
            </p:nvSpPr>
            <p:spPr bwMode="auto">
              <a:xfrm>
                <a:off x="1799" y="1810"/>
                <a:ext cx="515" cy="0"/>
              </a:xfrm>
              <a:prstGeom prst="line">
                <a:avLst/>
              </a:prstGeom>
              <a:noFill/>
              <a:ln w="38100">
                <a:noFill/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 sz="2100"/>
              </a:p>
            </p:txBody>
          </p:sp>
        </p:grpSp>
        <p:sp>
          <p:nvSpPr>
            <p:cNvPr id="45079" name="Line 36"/>
            <p:cNvSpPr>
              <a:spLocks noChangeShapeType="1"/>
            </p:cNvSpPr>
            <p:nvPr/>
          </p:nvSpPr>
          <p:spPr bwMode="auto">
            <a:xfrm>
              <a:off x="1848" y="1837"/>
              <a:ext cx="45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2100"/>
            </a:p>
          </p:txBody>
        </p:sp>
      </p:grpSp>
      <p:graphicFrame>
        <p:nvGraphicFramePr>
          <p:cNvPr id="9219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355345"/>
              </p:ext>
            </p:extLst>
          </p:nvPr>
        </p:nvGraphicFramePr>
        <p:xfrm>
          <a:off x="2665521" y="2497481"/>
          <a:ext cx="40362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93" name="Equation" r:id="rId9" imgW="190440" imgH="228600" progId="Equation.DSMT4">
                  <p:embed/>
                </p:oleObj>
              </mc:Choice>
              <mc:Fallback>
                <p:oleObj name="Equation" r:id="rId9" imgW="190440" imgH="2286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521" y="2497481"/>
                        <a:ext cx="403622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44"/>
          <p:cNvGrpSpPr>
            <a:grpSpLocks/>
          </p:cNvGrpSpPr>
          <p:nvPr/>
        </p:nvGrpSpPr>
        <p:grpSpPr bwMode="auto">
          <a:xfrm>
            <a:off x="979919" y="1903970"/>
            <a:ext cx="4105275" cy="509588"/>
            <a:chOff x="930" y="1520"/>
            <a:chExt cx="3448" cy="428"/>
          </a:xfrm>
        </p:grpSpPr>
        <p:grpSp>
          <p:nvGrpSpPr>
            <p:cNvPr id="45070" name="Group 39"/>
            <p:cNvGrpSpPr>
              <a:grpSpLocks/>
            </p:cNvGrpSpPr>
            <p:nvPr/>
          </p:nvGrpSpPr>
          <p:grpSpPr bwMode="auto">
            <a:xfrm>
              <a:off x="930" y="1525"/>
              <a:ext cx="3448" cy="349"/>
              <a:chOff x="930" y="1525"/>
              <a:chExt cx="3448" cy="349"/>
            </a:xfrm>
          </p:grpSpPr>
          <p:sp>
            <p:nvSpPr>
              <p:cNvPr id="45075" name="Text Box 3"/>
              <p:cNvSpPr txBox="1">
                <a:spLocks noChangeArrowheads="1"/>
              </p:cNvSpPr>
              <p:nvPr/>
            </p:nvSpPr>
            <p:spPr bwMode="auto">
              <a:xfrm>
                <a:off x="930" y="1525"/>
                <a:ext cx="93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zh-CN" altLang="en-US" sz="2100" b="1" dirty="0">
                    <a:solidFill>
                      <a:srgbClr val="010000"/>
                    </a:solidFill>
                    <a:latin typeface="Times New Roman" pitchFamily="18" charset="0"/>
                  </a:rPr>
                  <a:t>总放热</a:t>
                </a:r>
              </a:p>
            </p:txBody>
          </p:sp>
          <p:sp>
            <p:nvSpPr>
              <p:cNvPr id="45076" name="Line 4"/>
              <p:cNvSpPr>
                <a:spLocks noChangeShapeType="1"/>
              </p:cNvSpPr>
              <p:nvPr/>
            </p:nvSpPr>
            <p:spPr bwMode="auto">
              <a:xfrm>
                <a:off x="1841" y="1705"/>
                <a:ext cx="465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 sz="2100"/>
              </a:p>
            </p:txBody>
          </p:sp>
          <p:sp>
            <p:nvSpPr>
              <p:cNvPr id="45077" name="Text Box 5"/>
              <p:cNvSpPr txBox="1">
                <a:spLocks noChangeArrowheads="1"/>
              </p:cNvSpPr>
              <p:nvPr/>
            </p:nvSpPr>
            <p:spPr bwMode="auto">
              <a:xfrm>
                <a:off x="2466" y="1525"/>
                <a:ext cx="1912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zh-CN" altLang="en-US" sz="2100" b="1" dirty="0" smtClean="0">
                    <a:solidFill>
                      <a:srgbClr val="CC0000"/>
                    </a:solidFill>
                    <a:latin typeface="Times New Roman" pitchFamily="18" charset="0"/>
                    <a:ea typeface="楷体_GB2312" pitchFamily="49" charset="-122"/>
                  </a:rPr>
                  <a:t>（</a:t>
                </a:r>
                <a:r>
                  <a:rPr kumimoji="1" lang="zh-CN" altLang="en-US" sz="2100" b="1" dirty="0" smtClean="0">
                    <a:solidFill>
                      <a:srgbClr val="CC0000"/>
                    </a:solidFill>
                    <a:latin typeface="宋体" charset="-122"/>
                  </a:rPr>
                  <a:t>绝对值</a:t>
                </a:r>
                <a:r>
                  <a:rPr kumimoji="1" lang="zh-CN" altLang="en-US" sz="2100" b="1" dirty="0">
                    <a:solidFill>
                      <a:srgbClr val="CC0000"/>
                    </a:solidFill>
                    <a:latin typeface="宋体" charset="-122"/>
                  </a:rPr>
                  <a:t>）</a:t>
                </a:r>
                <a:endParaRPr kumimoji="1" lang="zh-CN" altLang="en-US" sz="2100" b="1" dirty="0">
                  <a:solidFill>
                    <a:srgbClr val="CC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45071" name="Group 41"/>
            <p:cNvGrpSpPr>
              <a:grpSpLocks noChangeAspect="1"/>
            </p:cNvGrpSpPr>
            <p:nvPr/>
          </p:nvGrpSpPr>
          <p:grpSpPr bwMode="auto">
            <a:xfrm>
              <a:off x="2328" y="1520"/>
              <a:ext cx="341" cy="428"/>
              <a:chOff x="2328" y="1520"/>
              <a:chExt cx="341" cy="428"/>
            </a:xfrm>
          </p:grpSpPr>
          <p:sp>
            <p:nvSpPr>
              <p:cNvPr id="45072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2328" y="1520"/>
                <a:ext cx="341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100"/>
              </a:p>
            </p:txBody>
          </p:sp>
          <p:sp>
            <p:nvSpPr>
              <p:cNvPr id="45073" name="Rectangle 42"/>
              <p:cNvSpPr>
                <a:spLocks noChangeArrowheads="1"/>
              </p:cNvSpPr>
              <p:nvPr/>
            </p:nvSpPr>
            <p:spPr bwMode="auto">
              <a:xfrm>
                <a:off x="2546" y="1677"/>
                <a:ext cx="113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1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endParaRPr lang="en-US" altLang="zh-CN" sz="2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4" name="Rectangle 43"/>
              <p:cNvSpPr>
                <a:spLocks noChangeArrowheads="1"/>
              </p:cNvSpPr>
              <p:nvPr/>
            </p:nvSpPr>
            <p:spPr bwMode="auto">
              <a:xfrm>
                <a:off x="2362" y="1547"/>
                <a:ext cx="163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100" i="1" dirty="0">
                    <a:solidFill>
                      <a:srgbClr val="000000"/>
                    </a:solidFill>
                    <a:latin typeface="Times New Roman" pitchFamily="18" charset="0"/>
                  </a:rPr>
                  <a:t>Q</a:t>
                </a:r>
                <a:endParaRPr lang="en-US" altLang="zh-CN" sz="2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979919" y="3119342"/>
            <a:ext cx="2396498" cy="415498"/>
            <a:chOff x="979919" y="3119342"/>
            <a:chExt cx="2396498" cy="415498"/>
          </a:xfrm>
        </p:grpSpPr>
        <p:grpSp>
          <p:nvGrpSpPr>
            <p:cNvPr id="8" name="组合 7"/>
            <p:cNvGrpSpPr/>
            <p:nvPr/>
          </p:nvGrpSpPr>
          <p:grpSpPr>
            <a:xfrm>
              <a:off x="2318411" y="3142524"/>
              <a:ext cx="1058006" cy="369134"/>
              <a:chOff x="4295775" y="3155319"/>
              <a:chExt cx="1305873" cy="455613"/>
            </a:xfrm>
          </p:grpSpPr>
          <p:graphicFrame>
            <p:nvGraphicFramePr>
              <p:cNvPr id="35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9839418"/>
                  </p:ext>
                </p:extLst>
              </p:nvPr>
            </p:nvGraphicFramePr>
            <p:xfrm>
              <a:off x="4295775" y="3155319"/>
              <a:ext cx="1305873" cy="455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594" name="Equation" r:id="rId11" imgW="596880" imgH="228600" progId="Equation.DSMT4">
                      <p:embed/>
                    </p:oleObj>
                  </mc:Choice>
                  <mc:Fallback>
                    <p:oleObj name="Equation" r:id="rId11" imgW="59688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95775" y="3155319"/>
                            <a:ext cx="1305873" cy="455613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Rectangle 9"/>
              <p:cNvSpPr>
                <a:spLocks noChangeArrowheads="1"/>
              </p:cNvSpPr>
              <p:nvPr/>
            </p:nvSpPr>
            <p:spPr bwMode="auto">
              <a:xfrm>
                <a:off x="5163973" y="3192855"/>
                <a:ext cx="437675" cy="382477"/>
              </a:xfrm>
              <a:prstGeom prst="rect">
                <a:avLst/>
              </a:prstGeom>
              <a:noFill/>
              <a:ln w="38100">
                <a:solidFill>
                  <a:srgbClr val="CC00CC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979919" y="3119342"/>
              <a:ext cx="1310317" cy="415498"/>
              <a:chOff x="979919" y="3116247"/>
              <a:chExt cx="1310317" cy="415498"/>
            </a:xfrm>
          </p:grpSpPr>
          <p:sp>
            <p:nvSpPr>
              <p:cNvPr id="45088" name="Text Box 8"/>
              <p:cNvSpPr txBox="1">
                <a:spLocks noChangeArrowheads="1"/>
              </p:cNvSpPr>
              <p:nvPr/>
            </p:nvSpPr>
            <p:spPr bwMode="auto">
              <a:xfrm>
                <a:off x="979919" y="3116247"/>
                <a:ext cx="1116806" cy="415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zh-CN" altLang="en-US" sz="2100" b="1" dirty="0">
                    <a:solidFill>
                      <a:srgbClr val="010000"/>
                    </a:solidFill>
                    <a:latin typeface="Times New Roman" pitchFamily="18" charset="0"/>
                  </a:rPr>
                  <a:t>净功</a:t>
                </a:r>
              </a:p>
            </p:txBody>
          </p:sp>
          <p:graphicFrame>
            <p:nvGraphicFramePr>
              <p:cNvPr id="34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0676678"/>
                  </p:ext>
                </p:extLst>
              </p:nvPr>
            </p:nvGraphicFramePr>
            <p:xfrm>
              <a:off x="1696874" y="3194209"/>
              <a:ext cx="593362" cy="3298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0595" name="Equation" r:id="rId13" imgW="444240" imgH="203040" progId="Equation.DSMT4">
                      <p:embed/>
                    </p:oleObj>
                  </mc:Choice>
                  <mc:Fallback>
                    <p:oleObj name="Equation" r:id="rId13" imgW="44424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96874" y="3194209"/>
                            <a:ext cx="593362" cy="329823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6090081" y="1025477"/>
            <a:ext cx="2634854" cy="2097881"/>
            <a:chOff x="3072" y="1632"/>
            <a:chExt cx="2213" cy="1762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 flipV="1">
              <a:off x="3306" y="3120"/>
              <a:ext cx="1974" cy="6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sp>
          <p:nvSpPr>
            <p:cNvPr id="40" name="Line 5"/>
            <p:cNvSpPr>
              <a:spLocks noChangeShapeType="1"/>
            </p:cNvSpPr>
            <p:nvPr/>
          </p:nvSpPr>
          <p:spPr bwMode="auto">
            <a:xfrm flipV="1">
              <a:off x="3306" y="1638"/>
              <a:ext cx="0" cy="1488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graphicFrame>
          <p:nvGraphicFramePr>
            <p:cNvPr id="41" name="Object 6"/>
            <p:cNvGraphicFramePr>
              <a:graphicFrameLocks noChangeAspect="1"/>
            </p:cNvGraphicFramePr>
            <p:nvPr/>
          </p:nvGraphicFramePr>
          <p:xfrm>
            <a:off x="3072" y="1632"/>
            <a:ext cx="192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96" name="Equation" r:id="rId15" imgW="203040" imgH="241200" progId="Equation.3">
                    <p:embed/>
                  </p:oleObj>
                </mc:Choice>
                <mc:Fallback>
                  <p:oleObj name="Equation" r:id="rId15" imgW="203040" imgH="241200" progId="Equation.3">
                    <p:embed/>
                    <p:pic>
                      <p:nvPicPr>
                        <p:cNvPr id="4404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632"/>
                          <a:ext cx="192" cy="2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7"/>
            <p:cNvGraphicFramePr>
              <a:graphicFrameLocks noChangeAspect="1"/>
            </p:cNvGraphicFramePr>
            <p:nvPr/>
          </p:nvGraphicFramePr>
          <p:xfrm>
            <a:off x="5088" y="3174"/>
            <a:ext cx="197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97" name="Equation" r:id="rId17" imgW="215640" imgH="241200" progId="Equation.3">
                    <p:embed/>
                  </p:oleObj>
                </mc:Choice>
                <mc:Fallback>
                  <p:oleObj name="Equation" r:id="rId17" imgW="215640" imgH="241200" progId="Equation.3">
                    <p:embed/>
                    <p:pic>
                      <p:nvPicPr>
                        <p:cNvPr id="44042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3174"/>
                          <a:ext cx="197" cy="2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8"/>
            <p:cNvGraphicFramePr>
              <a:graphicFrameLocks noChangeAspect="1"/>
            </p:cNvGraphicFramePr>
            <p:nvPr/>
          </p:nvGraphicFramePr>
          <p:xfrm>
            <a:off x="3210" y="3126"/>
            <a:ext cx="177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98" name="Equation" r:id="rId19" imgW="164880" imgH="190440" progId="Equation.3">
                    <p:embed/>
                  </p:oleObj>
                </mc:Choice>
                <mc:Fallback>
                  <p:oleObj name="Equation" r:id="rId19" imgW="164880" imgH="190440" progId="Equation.3">
                    <p:embed/>
                    <p:pic>
                      <p:nvPicPr>
                        <p:cNvPr id="4404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0" y="3126"/>
                          <a:ext cx="177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" name="Group 9"/>
          <p:cNvGrpSpPr>
            <a:grpSpLocks/>
          </p:cNvGrpSpPr>
          <p:nvPr/>
        </p:nvGrpSpPr>
        <p:grpSpPr bwMode="auto">
          <a:xfrm>
            <a:off x="6775881" y="1394570"/>
            <a:ext cx="1485900" cy="914400"/>
            <a:chOff x="3648" y="1920"/>
            <a:chExt cx="1248" cy="768"/>
          </a:xfrm>
        </p:grpSpPr>
        <p:sp>
          <p:nvSpPr>
            <p:cNvPr id="45" name="Freeform 10" descr="浅色下对角线"/>
            <p:cNvSpPr>
              <a:spLocks/>
            </p:cNvSpPr>
            <p:nvPr/>
          </p:nvSpPr>
          <p:spPr bwMode="auto">
            <a:xfrm>
              <a:off x="3648" y="1920"/>
              <a:ext cx="1248" cy="768"/>
            </a:xfrm>
            <a:custGeom>
              <a:avLst/>
              <a:gdLst>
                <a:gd name="T0" fmla="*/ 0 w 1248"/>
                <a:gd name="T1" fmla="*/ 0 h 768"/>
                <a:gd name="T2" fmla="*/ 250 w 1248"/>
                <a:gd name="T3" fmla="*/ 0 h 768"/>
                <a:gd name="T4" fmla="*/ 624 w 1248"/>
                <a:gd name="T5" fmla="*/ 96 h 768"/>
                <a:gd name="T6" fmla="*/ 957 w 1248"/>
                <a:gd name="T7" fmla="*/ 288 h 768"/>
                <a:gd name="T8" fmla="*/ 1118 w 1248"/>
                <a:gd name="T9" fmla="*/ 446 h 768"/>
                <a:gd name="T10" fmla="*/ 1206 w 1248"/>
                <a:gd name="T11" fmla="*/ 624 h 768"/>
                <a:gd name="T12" fmla="*/ 1248 w 1248"/>
                <a:gd name="T13" fmla="*/ 768 h 768"/>
                <a:gd name="T14" fmla="*/ 1040 w 1248"/>
                <a:gd name="T15" fmla="*/ 768 h 768"/>
                <a:gd name="T16" fmla="*/ 790 w 1248"/>
                <a:gd name="T17" fmla="*/ 720 h 768"/>
                <a:gd name="T18" fmla="*/ 582 w 1248"/>
                <a:gd name="T19" fmla="*/ 624 h 768"/>
                <a:gd name="T20" fmla="*/ 374 w 1248"/>
                <a:gd name="T21" fmla="*/ 528 h 768"/>
                <a:gd name="T22" fmla="*/ 250 w 1248"/>
                <a:gd name="T23" fmla="*/ 432 h 768"/>
                <a:gd name="T24" fmla="*/ 166 w 1248"/>
                <a:gd name="T25" fmla="*/ 336 h 768"/>
                <a:gd name="T26" fmla="*/ 62 w 1248"/>
                <a:gd name="T27" fmla="*/ 206 h 768"/>
                <a:gd name="T28" fmla="*/ 27 w 1248"/>
                <a:gd name="T29" fmla="*/ 103 h 768"/>
                <a:gd name="T30" fmla="*/ 0 w 1248"/>
                <a:gd name="T31" fmla="*/ 0 h 76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48"/>
                <a:gd name="T49" fmla="*/ 0 h 768"/>
                <a:gd name="T50" fmla="*/ 1248 w 1248"/>
                <a:gd name="T51" fmla="*/ 768 h 76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48" h="768">
                  <a:moveTo>
                    <a:pt x="0" y="0"/>
                  </a:moveTo>
                  <a:lnTo>
                    <a:pt x="250" y="0"/>
                  </a:lnTo>
                  <a:lnTo>
                    <a:pt x="624" y="96"/>
                  </a:lnTo>
                  <a:lnTo>
                    <a:pt x="957" y="288"/>
                  </a:lnTo>
                  <a:lnTo>
                    <a:pt x="1118" y="446"/>
                  </a:lnTo>
                  <a:lnTo>
                    <a:pt x="1206" y="624"/>
                  </a:lnTo>
                  <a:lnTo>
                    <a:pt x="1248" y="768"/>
                  </a:lnTo>
                  <a:lnTo>
                    <a:pt x="1040" y="768"/>
                  </a:lnTo>
                  <a:lnTo>
                    <a:pt x="790" y="720"/>
                  </a:lnTo>
                  <a:lnTo>
                    <a:pt x="582" y="624"/>
                  </a:lnTo>
                  <a:lnTo>
                    <a:pt x="374" y="528"/>
                  </a:lnTo>
                  <a:lnTo>
                    <a:pt x="250" y="432"/>
                  </a:lnTo>
                  <a:lnTo>
                    <a:pt x="166" y="336"/>
                  </a:lnTo>
                  <a:lnTo>
                    <a:pt x="62" y="206"/>
                  </a:lnTo>
                  <a:lnTo>
                    <a:pt x="27" y="103"/>
                  </a:lnTo>
                  <a:lnTo>
                    <a:pt x="0" y="0"/>
                  </a:lnTo>
                  <a:close/>
                </a:path>
              </a:pathLst>
            </a:custGeom>
            <a:pattFill prst="ltDnDiag">
              <a:fgClr>
                <a:srgbClr val="CC0099"/>
              </a:fgClr>
              <a:bgClr>
                <a:schemeClr val="bg1"/>
              </a:bgClr>
            </a:patt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graphicFrame>
          <p:nvGraphicFramePr>
            <p:cNvPr id="46" name="Object 11"/>
            <p:cNvGraphicFramePr>
              <a:graphicFrameLocks noChangeAspect="1"/>
            </p:cNvGraphicFramePr>
            <p:nvPr/>
          </p:nvGraphicFramePr>
          <p:xfrm>
            <a:off x="4128" y="216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99" name="Equation" r:id="rId21" imgW="266400" imgH="241200" progId="Equation.3">
                    <p:embed/>
                  </p:oleObj>
                </mc:Choice>
                <mc:Fallback>
                  <p:oleObj name="Equation" r:id="rId21" imgW="266400" imgH="241200" progId="Equation.3">
                    <p:embed/>
                    <p:pic>
                      <p:nvPicPr>
                        <p:cNvPr id="4404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160"/>
                          <a:ext cx="276" cy="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" name="Group 19"/>
          <p:cNvGrpSpPr>
            <a:grpSpLocks/>
          </p:cNvGrpSpPr>
          <p:nvPr/>
        </p:nvGrpSpPr>
        <p:grpSpPr bwMode="auto">
          <a:xfrm>
            <a:off x="6604431" y="1039764"/>
            <a:ext cx="2057400" cy="2171700"/>
            <a:chOff x="3504" y="1632"/>
            <a:chExt cx="1728" cy="1824"/>
          </a:xfrm>
        </p:grpSpPr>
        <p:sp>
          <p:nvSpPr>
            <p:cNvPr id="48" name="Arc 20"/>
            <p:cNvSpPr>
              <a:spLocks/>
            </p:cNvSpPr>
            <p:nvPr/>
          </p:nvSpPr>
          <p:spPr bwMode="auto">
            <a:xfrm>
              <a:off x="3648" y="1921"/>
              <a:ext cx="1252" cy="816"/>
            </a:xfrm>
            <a:custGeom>
              <a:avLst/>
              <a:gdLst>
                <a:gd name="T0" fmla="*/ 0 w 21594"/>
                <a:gd name="T1" fmla="*/ 0 h 21600"/>
                <a:gd name="T2" fmla="*/ 4 w 21594"/>
                <a:gd name="T3" fmla="*/ 1 h 21600"/>
                <a:gd name="T4" fmla="*/ 0 w 21594"/>
                <a:gd name="T5" fmla="*/ 1 h 21600"/>
                <a:gd name="T6" fmla="*/ 0 60000 65536"/>
                <a:gd name="T7" fmla="*/ 0 60000 65536"/>
                <a:gd name="T8" fmla="*/ 0 60000 65536"/>
                <a:gd name="T9" fmla="*/ 0 w 21594"/>
                <a:gd name="T10" fmla="*/ 0 h 21600"/>
                <a:gd name="T11" fmla="*/ 21594 w 2159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4" h="21600" fill="none" extrusionOk="0">
                  <a:moveTo>
                    <a:pt x="-1" y="0"/>
                  </a:moveTo>
                  <a:cubicBezTo>
                    <a:pt x="11723" y="0"/>
                    <a:pt x="21306" y="9351"/>
                    <a:pt x="21593" y="21072"/>
                  </a:cubicBezTo>
                </a:path>
                <a:path w="21594" h="21600" stroke="0" extrusionOk="0">
                  <a:moveTo>
                    <a:pt x="-1" y="0"/>
                  </a:moveTo>
                  <a:cubicBezTo>
                    <a:pt x="11723" y="0"/>
                    <a:pt x="21306" y="9351"/>
                    <a:pt x="21593" y="2107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CC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sp>
          <p:nvSpPr>
            <p:cNvPr id="49" name="Line 21"/>
            <p:cNvSpPr>
              <a:spLocks noChangeShapeType="1"/>
            </p:cNvSpPr>
            <p:nvPr/>
          </p:nvSpPr>
          <p:spPr bwMode="auto">
            <a:xfrm>
              <a:off x="4368" y="2064"/>
              <a:ext cx="192" cy="96"/>
            </a:xfrm>
            <a:prstGeom prst="line">
              <a:avLst/>
            </a:prstGeom>
            <a:noFill/>
            <a:ln w="57150">
              <a:solidFill>
                <a:srgbClr val="CC0099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sp>
          <p:nvSpPr>
            <p:cNvPr id="50" name="Text Box 22"/>
            <p:cNvSpPr txBox="1">
              <a:spLocks noChangeArrowheads="1"/>
            </p:cNvSpPr>
            <p:nvPr/>
          </p:nvSpPr>
          <p:spPr bwMode="auto">
            <a:xfrm>
              <a:off x="3504" y="1632"/>
              <a:ext cx="33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100" b="1" i="1">
                  <a:solidFill>
                    <a:srgbClr val="010000"/>
                  </a:solidFill>
                  <a:latin typeface="Times New Roman" pitchFamily="18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4896" y="2544"/>
              <a:ext cx="33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100" b="1" i="1">
                  <a:solidFill>
                    <a:srgbClr val="010000"/>
                  </a:solidFill>
                  <a:latin typeface="Times New Roman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52" name="Line 24"/>
            <p:cNvSpPr>
              <a:spLocks noChangeShapeType="1"/>
            </p:cNvSpPr>
            <p:nvPr/>
          </p:nvSpPr>
          <p:spPr bwMode="auto">
            <a:xfrm>
              <a:off x="3648" y="1920"/>
              <a:ext cx="0" cy="1200"/>
            </a:xfrm>
            <a:prstGeom prst="line">
              <a:avLst/>
            </a:prstGeom>
            <a:noFill/>
            <a:ln w="19050">
              <a:solidFill>
                <a:srgbClr val="1C1C1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sp>
          <p:nvSpPr>
            <p:cNvPr id="53" name="Line 25"/>
            <p:cNvSpPr>
              <a:spLocks noChangeShapeType="1"/>
            </p:cNvSpPr>
            <p:nvPr/>
          </p:nvSpPr>
          <p:spPr bwMode="auto">
            <a:xfrm>
              <a:off x="4896" y="2688"/>
              <a:ext cx="0" cy="432"/>
            </a:xfrm>
            <a:prstGeom prst="line">
              <a:avLst/>
            </a:prstGeom>
            <a:noFill/>
            <a:ln w="19050">
              <a:solidFill>
                <a:srgbClr val="1C1C1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graphicFrame>
          <p:nvGraphicFramePr>
            <p:cNvPr id="54" name="Object 26"/>
            <p:cNvGraphicFramePr>
              <a:graphicFrameLocks noChangeAspect="1"/>
            </p:cNvGraphicFramePr>
            <p:nvPr/>
          </p:nvGraphicFramePr>
          <p:xfrm>
            <a:off x="3552" y="3072"/>
            <a:ext cx="28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600" name="公式" r:id="rId23" imgW="139680" imgH="164880" progId="Equation.3">
                    <p:embed/>
                  </p:oleObj>
                </mc:Choice>
                <mc:Fallback>
                  <p:oleObj name="公式" r:id="rId23" imgW="139680" imgH="164880" progId="Equation.3">
                    <p:embed/>
                    <p:pic>
                      <p:nvPicPr>
                        <p:cNvPr id="44036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3072"/>
                          <a:ext cx="28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27"/>
            <p:cNvGraphicFramePr>
              <a:graphicFrameLocks noChangeAspect="1"/>
            </p:cNvGraphicFramePr>
            <p:nvPr/>
          </p:nvGraphicFramePr>
          <p:xfrm>
            <a:off x="4800" y="3120"/>
            <a:ext cx="28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601" name="公式" r:id="rId25" imgW="139680" imgH="164880" progId="Equation.3">
                    <p:embed/>
                  </p:oleObj>
                </mc:Choice>
                <mc:Fallback>
                  <p:oleObj name="公式" r:id="rId25" imgW="139680" imgH="164880" progId="Equation.3">
                    <p:embed/>
                    <p:pic>
                      <p:nvPicPr>
                        <p:cNvPr id="44037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3120"/>
                          <a:ext cx="28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28"/>
            <p:cNvGraphicFramePr>
              <a:graphicFrameLocks noChangeAspect="1"/>
            </p:cNvGraphicFramePr>
            <p:nvPr/>
          </p:nvGraphicFramePr>
          <p:xfrm>
            <a:off x="4430" y="1920"/>
            <a:ext cx="163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602" name="Equation" r:id="rId27" imgW="152280" imgH="190440" progId="Equation.3">
                    <p:embed/>
                  </p:oleObj>
                </mc:Choice>
                <mc:Fallback>
                  <p:oleObj name="Equation" r:id="rId27" imgW="152280" imgH="190440" progId="Equation.3">
                    <p:embed/>
                    <p:pic>
                      <p:nvPicPr>
                        <p:cNvPr id="44038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0" y="1920"/>
                          <a:ext cx="163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" name="Group 29"/>
          <p:cNvGrpSpPr>
            <a:grpSpLocks/>
          </p:cNvGrpSpPr>
          <p:nvPr/>
        </p:nvGrpSpPr>
        <p:grpSpPr bwMode="auto">
          <a:xfrm>
            <a:off x="6775881" y="1340992"/>
            <a:ext cx="1485900" cy="1066800"/>
            <a:chOff x="3648" y="1872"/>
            <a:chExt cx="1248" cy="896"/>
          </a:xfrm>
        </p:grpSpPr>
        <p:sp>
          <p:nvSpPr>
            <p:cNvPr id="58" name="Arc 30"/>
            <p:cNvSpPr>
              <a:spLocks/>
            </p:cNvSpPr>
            <p:nvPr/>
          </p:nvSpPr>
          <p:spPr bwMode="auto">
            <a:xfrm flipH="1" flipV="1">
              <a:off x="3648" y="1872"/>
              <a:ext cx="1248" cy="816"/>
            </a:xfrm>
            <a:custGeom>
              <a:avLst/>
              <a:gdLst>
                <a:gd name="T0" fmla="*/ 0 w 21591"/>
                <a:gd name="T1" fmla="*/ 0 h 21600"/>
                <a:gd name="T2" fmla="*/ 4 w 21591"/>
                <a:gd name="T3" fmla="*/ 1 h 21600"/>
                <a:gd name="T4" fmla="*/ 0 w 21591"/>
                <a:gd name="T5" fmla="*/ 1 h 21600"/>
                <a:gd name="T6" fmla="*/ 0 60000 65536"/>
                <a:gd name="T7" fmla="*/ 0 60000 65536"/>
                <a:gd name="T8" fmla="*/ 0 60000 65536"/>
                <a:gd name="T9" fmla="*/ 0 w 21591"/>
                <a:gd name="T10" fmla="*/ 0 h 21600"/>
                <a:gd name="T11" fmla="*/ 21591 w 2159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1" h="21600" fill="none" extrusionOk="0">
                  <a:moveTo>
                    <a:pt x="-1" y="0"/>
                  </a:moveTo>
                  <a:cubicBezTo>
                    <a:pt x="11681" y="0"/>
                    <a:pt x="21246" y="9287"/>
                    <a:pt x="21590" y="20964"/>
                  </a:cubicBezTo>
                </a:path>
                <a:path w="21591" h="21600" stroke="0" extrusionOk="0">
                  <a:moveTo>
                    <a:pt x="-1" y="0"/>
                  </a:moveTo>
                  <a:cubicBezTo>
                    <a:pt x="11681" y="0"/>
                    <a:pt x="21246" y="9287"/>
                    <a:pt x="21590" y="2096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sp>
          <p:nvSpPr>
            <p:cNvPr id="59" name="Line 31"/>
            <p:cNvSpPr>
              <a:spLocks noChangeShapeType="1"/>
            </p:cNvSpPr>
            <p:nvPr/>
          </p:nvSpPr>
          <p:spPr bwMode="auto">
            <a:xfrm flipH="1" flipV="1">
              <a:off x="4176" y="2544"/>
              <a:ext cx="144" cy="48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 sz="2100"/>
            </a:p>
          </p:txBody>
        </p:sp>
        <p:graphicFrame>
          <p:nvGraphicFramePr>
            <p:cNvPr id="60" name="Object 32"/>
            <p:cNvGraphicFramePr>
              <a:graphicFrameLocks noChangeAspect="1"/>
            </p:cNvGraphicFramePr>
            <p:nvPr/>
          </p:nvGraphicFramePr>
          <p:xfrm>
            <a:off x="4080" y="2544"/>
            <a:ext cx="168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603" name="Equation" r:id="rId29" imgW="190440" imgH="253800" progId="Equation.3">
                    <p:embed/>
                  </p:oleObj>
                </mc:Choice>
                <mc:Fallback>
                  <p:oleObj name="Equation" r:id="rId29" imgW="190440" imgH="253800" progId="Equation.3">
                    <p:embed/>
                    <p:pic>
                      <p:nvPicPr>
                        <p:cNvPr id="44035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544"/>
                          <a:ext cx="168" cy="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" name="组合 61"/>
          <p:cNvGrpSpPr/>
          <p:nvPr/>
        </p:nvGrpSpPr>
        <p:grpSpPr>
          <a:xfrm>
            <a:off x="397109" y="800075"/>
            <a:ext cx="3785059" cy="415498"/>
            <a:chOff x="475637" y="975335"/>
            <a:chExt cx="3785059" cy="415498"/>
          </a:xfrm>
        </p:grpSpPr>
        <p:graphicFrame>
          <p:nvGraphicFramePr>
            <p:cNvPr id="63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9725952"/>
                </p:ext>
              </p:extLst>
            </p:nvPr>
          </p:nvGraphicFramePr>
          <p:xfrm>
            <a:off x="3472432" y="1000275"/>
            <a:ext cx="788264" cy="359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604" name="Equation" r:id="rId31" imgW="444240" imgH="203040" progId="Equation.DSMT4">
                    <p:embed/>
                  </p:oleObj>
                </mc:Choice>
                <mc:Fallback>
                  <p:oleObj name="Equation" r:id="rId31" imgW="444240" imgH="203040" progId="Equation.DSMT4">
                    <p:embed/>
                    <p:pic>
                      <p:nvPicPr>
                        <p:cNvPr id="9115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2432" y="1000275"/>
                          <a:ext cx="788264" cy="35995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Rectangle 18"/>
            <p:cNvSpPr>
              <a:spLocks noChangeArrowheads="1"/>
            </p:cNvSpPr>
            <p:nvPr/>
          </p:nvSpPr>
          <p:spPr bwMode="auto">
            <a:xfrm>
              <a:off x="475637" y="975335"/>
              <a:ext cx="2400300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一、循环过程</a:t>
              </a:r>
            </a:p>
          </p:txBody>
        </p:sp>
        <p:graphicFrame>
          <p:nvGraphicFramePr>
            <p:cNvPr id="65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2968454"/>
                </p:ext>
              </p:extLst>
            </p:nvPr>
          </p:nvGraphicFramePr>
          <p:xfrm>
            <a:off x="2335866" y="994509"/>
            <a:ext cx="1010112" cy="370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605" name="Equation" r:id="rId33" imgW="533160" imgH="203040" progId="Equation.DSMT4">
                    <p:embed/>
                  </p:oleObj>
                </mc:Choice>
                <mc:Fallback>
                  <p:oleObj name="Equation" r:id="rId33" imgW="533160" imgH="203040" progId="Equation.DSMT4">
                    <p:embed/>
                    <p:pic>
                      <p:nvPicPr>
                        <p:cNvPr id="35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5866" y="994509"/>
                          <a:ext cx="1010112" cy="37047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" name="矩形 65"/>
          <p:cNvSpPr/>
          <p:nvPr/>
        </p:nvSpPr>
        <p:spPr>
          <a:xfrm>
            <a:off x="2601324" y="204195"/>
            <a:ext cx="48065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en-US" sz="2100" b="1" dirty="0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13.5  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循环过程、卡诺循环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4" name="Text Box 2"/>
          <p:cNvSpPr txBox="1">
            <a:spLocks noChangeArrowheads="1"/>
          </p:cNvSpPr>
          <p:nvPr/>
        </p:nvSpPr>
        <p:spPr bwMode="auto">
          <a:xfrm>
            <a:off x="589698" y="765927"/>
            <a:ext cx="298093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一  、等温过程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1277252" y="2846538"/>
            <a:ext cx="29146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热力学第一定律：</a:t>
            </a:r>
            <a:endParaRPr kumimoji="1" lang="zh-CN" altLang="en-US" sz="21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342250"/>
              </p:ext>
            </p:extLst>
          </p:nvPr>
        </p:nvGraphicFramePr>
        <p:xfrm>
          <a:off x="3619187" y="1505512"/>
          <a:ext cx="986550" cy="346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18" name="Equation" r:id="rId4" imgW="457200" imgH="177480" progId="Equation.DSMT4">
                  <p:embed/>
                </p:oleObj>
              </mc:Choice>
              <mc:Fallback>
                <p:oleObj name="Equation" r:id="rId4" imgW="457200" imgH="177480" progId="Equation.DSMT4">
                  <p:embed/>
                  <p:pic>
                    <p:nvPicPr>
                      <p:cNvPr id="675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187" y="1505512"/>
                        <a:ext cx="986550" cy="3469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840913"/>
              </p:ext>
            </p:extLst>
          </p:nvPr>
        </p:nvGraphicFramePr>
        <p:xfrm>
          <a:off x="2256297" y="3592400"/>
          <a:ext cx="2113359" cy="1075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19" name="Equation" r:id="rId6" imgW="1143000" imgH="583920" progId="Equation.DSMT4">
                  <p:embed/>
                </p:oleObj>
              </mc:Choice>
              <mc:Fallback>
                <p:oleObj name="Equation" r:id="rId6" imgW="1143000" imgH="583920" progId="Equation.DSMT4">
                  <p:embed/>
                  <p:pic>
                    <p:nvPicPr>
                      <p:cNvPr id="6760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6297" y="3592400"/>
                        <a:ext cx="2113359" cy="10751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62"/>
          <p:cNvGrpSpPr>
            <a:grpSpLocks/>
          </p:cNvGrpSpPr>
          <p:nvPr/>
        </p:nvGrpSpPr>
        <p:grpSpPr bwMode="auto">
          <a:xfrm>
            <a:off x="5359309" y="909377"/>
            <a:ext cx="2687241" cy="2063353"/>
            <a:chOff x="3076" y="624"/>
            <a:chExt cx="2257" cy="1733"/>
          </a:xfrm>
        </p:grpSpPr>
        <p:grpSp>
          <p:nvGrpSpPr>
            <p:cNvPr id="22560" name="Group 61"/>
            <p:cNvGrpSpPr>
              <a:grpSpLocks/>
            </p:cNvGrpSpPr>
            <p:nvPr/>
          </p:nvGrpSpPr>
          <p:grpSpPr bwMode="auto">
            <a:xfrm>
              <a:off x="3076" y="624"/>
              <a:ext cx="2257" cy="1733"/>
              <a:chOff x="3076" y="624"/>
              <a:chExt cx="2257" cy="1733"/>
            </a:xfrm>
          </p:grpSpPr>
          <p:sp>
            <p:nvSpPr>
              <p:cNvPr id="22566" name="Arc 26"/>
              <p:cNvSpPr>
                <a:spLocks/>
              </p:cNvSpPr>
              <p:nvPr/>
            </p:nvSpPr>
            <p:spPr bwMode="auto">
              <a:xfrm flipH="1" flipV="1">
                <a:off x="3792" y="864"/>
                <a:ext cx="1286" cy="828"/>
              </a:xfrm>
              <a:custGeom>
                <a:avLst/>
                <a:gdLst>
                  <a:gd name="T0" fmla="*/ 1 w 21378"/>
                  <a:gd name="T1" fmla="*/ 0 h 21281"/>
                  <a:gd name="T2" fmla="*/ 5 w 21378"/>
                  <a:gd name="T3" fmla="*/ 1 h 21281"/>
                  <a:gd name="T4" fmla="*/ 0 w 21378"/>
                  <a:gd name="T5" fmla="*/ 1 h 21281"/>
                  <a:gd name="T6" fmla="*/ 0 60000 65536"/>
                  <a:gd name="T7" fmla="*/ 0 60000 65536"/>
                  <a:gd name="T8" fmla="*/ 0 60000 65536"/>
                  <a:gd name="T9" fmla="*/ 0 w 21378"/>
                  <a:gd name="T10" fmla="*/ 0 h 21281"/>
                  <a:gd name="T11" fmla="*/ 21378 w 21378"/>
                  <a:gd name="T12" fmla="*/ 21281 h 212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378" h="21281" fill="none" extrusionOk="0">
                    <a:moveTo>
                      <a:pt x="3698" y="0"/>
                    </a:moveTo>
                    <a:cubicBezTo>
                      <a:pt x="12906" y="1600"/>
                      <a:pt x="20040" y="8941"/>
                      <a:pt x="21377" y="18191"/>
                    </a:cubicBezTo>
                  </a:path>
                  <a:path w="21378" h="21281" stroke="0" extrusionOk="0">
                    <a:moveTo>
                      <a:pt x="3698" y="0"/>
                    </a:moveTo>
                    <a:cubicBezTo>
                      <a:pt x="12906" y="1600"/>
                      <a:pt x="20040" y="8941"/>
                      <a:pt x="21377" y="18191"/>
                    </a:cubicBezTo>
                    <a:lnTo>
                      <a:pt x="0" y="21281"/>
                    </a:lnTo>
                    <a:close/>
                  </a:path>
                </a:pathLst>
              </a:cu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7" name="Line 27"/>
              <p:cNvSpPr>
                <a:spLocks noChangeShapeType="1"/>
              </p:cNvSpPr>
              <p:nvPr/>
            </p:nvSpPr>
            <p:spPr bwMode="auto">
              <a:xfrm>
                <a:off x="4190" y="2112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8" name="Line 28"/>
              <p:cNvSpPr>
                <a:spLocks noChangeShapeType="1"/>
              </p:cNvSpPr>
              <p:nvPr/>
            </p:nvSpPr>
            <p:spPr bwMode="auto">
              <a:xfrm>
                <a:off x="4848" y="1680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9" name="Line 29"/>
              <p:cNvSpPr>
                <a:spLocks noChangeShapeType="1"/>
              </p:cNvSpPr>
              <p:nvPr/>
            </p:nvSpPr>
            <p:spPr bwMode="auto">
              <a:xfrm flipH="1">
                <a:off x="3431" y="998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0" name="Line 30"/>
              <p:cNvSpPr>
                <a:spLocks noChangeShapeType="1"/>
              </p:cNvSpPr>
              <p:nvPr/>
            </p:nvSpPr>
            <p:spPr bwMode="auto">
              <a:xfrm>
                <a:off x="4023" y="1353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1" name="Line 31"/>
              <p:cNvSpPr>
                <a:spLocks noChangeShapeType="1"/>
              </p:cNvSpPr>
              <p:nvPr/>
            </p:nvSpPr>
            <p:spPr bwMode="auto">
              <a:xfrm>
                <a:off x="3408" y="2064"/>
                <a:ext cx="19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2" name="Line 32"/>
              <p:cNvSpPr>
                <a:spLocks noChangeShapeType="1"/>
              </p:cNvSpPr>
              <p:nvPr/>
            </p:nvSpPr>
            <p:spPr bwMode="auto">
              <a:xfrm flipV="1">
                <a:off x="3434" y="671"/>
                <a:ext cx="0" cy="140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3" name="Line 33"/>
              <p:cNvSpPr>
                <a:spLocks noChangeShapeType="1"/>
              </p:cNvSpPr>
              <p:nvPr/>
            </p:nvSpPr>
            <p:spPr bwMode="auto">
              <a:xfrm>
                <a:off x="3792" y="1008"/>
                <a:ext cx="0" cy="10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4" name="Line 34"/>
              <p:cNvSpPr>
                <a:spLocks noChangeShapeType="1"/>
              </p:cNvSpPr>
              <p:nvPr/>
            </p:nvSpPr>
            <p:spPr bwMode="auto">
              <a:xfrm flipH="1">
                <a:off x="3431" y="1699"/>
                <a:ext cx="14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5" name="Text Box 35"/>
              <p:cNvSpPr txBox="1">
                <a:spLocks noChangeArrowheads="1"/>
              </p:cNvSpPr>
              <p:nvPr/>
            </p:nvSpPr>
            <p:spPr bwMode="auto">
              <a:xfrm>
                <a:off x="3648" y="720"/>
                <a:ext cx="336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rgbClr val="CC0000"/>
                    </a:solidFill>
                    <a:latin typeface="Times New Roman" pitchFamily="18" charset="0"/>
                  </a:rPr>
                  <a:t>1</a:t>
                </a:r>
                <a:endParaRPr kumimoji="1" lang="en-US" altLang="zh-CN" sz="2100" b="1">
                  <a:solidFill>
                    <a:srgbClr val="A5002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76" name="Text Box 36"/>
              <p:cNvSpPr txBox="1">
                <a:spLocks noChangeArrowheads="1"/>
              </p:cNvSpPr>
              <p:nvPr/>
            </p:nvSpPr>
            <p:spPr bwMode="auto">
              <a:xfrm>
                <a:off x="4848" y="1536"/>
                <a:ext cx="24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rgbClr val="CC0000"/>
                    </a:solidFill>
                    <a:latin typeface="Times New Roman" pitchFamily="18" charset="0"/>
                  </a:rPr>
                  <a:t>2</a:t>
                </a:r>
                <a:endParaRPr kumimoji="1" lang="en-US" altLang="zh-CN" sz="21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22535" name="Object 37"/>
              <p:cNvGraphicFramePr>
                <a:graphicFrameLocks noChangeAspect="1"/>
              </p:cNvGraphicFramePr>
              <p:nvPr/>
            </p:nvGraphicFramePr>
            <p:xfrm>
              <a:off x="3878" y="751"/>
              <a:ext cx="802" cy="2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2720" name="公式" r:id="rId8" imgW="609480" imgH="215640" progId="Equation.3">
                      <p:embed/>
                    </p:oleObj>
                  </mc:Choice>
                  <mc:Fallback>
                    <p:oleObj name="公式" r:id="rId8" imgW="609480" imgH="215640" progId="Equation.3">
                      <p:embed/>
                      <p:pic>
                        <p:nvPicPr>
                          <p:cNvPr id="22535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751"/>
                            <a:ext cx="802" cy="27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36" name="Object 38"/>
              <p:cNvGraphicFramePr>
                <a:graphicFrameLocks noChangeAspect="1"/>
              </p:cNvGraphicFramePr>
              <p:nvPr/>
            </p:nvGraphicFramePr>
            <p:xfrm>
              <a:off x="4558" y="1298"/>
              <a:ext cx="703" cy="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2721" name="公式" r:id="rId10" imgW="647640" imgH="215640" progId="Equation.3">
                      <p:embed/>
                    </p:oleObj>
                  </mc:Choice>
                  <mc:Fallback>
                    <p:oleObj name="公式" r:id="rId10" imgW="647640" imgH="215640" progId="Equation.3">
                      <p:embed/>
                      <p:pic>
                        <p:nvPicPr>
                          <p:cNvPr id="22536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8" y="1298"/>
                            <a:ext cx="703" cy="2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37" name="Object 39"/>
              <p:cNvGraphicFramePr>
                <a:graphicFrameLocks noChangeAspect="1"/>
              </p:cNvGraphicFramePr>
              <p:nvPr/>
            </p:nvGraphicFramePr>
            <p:xfrm>
              <a:off x="3076" y="864"/>
              <a:ext cx="332" cy="3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2722" name="Equation" r:id="rId12" imgW="266400" imgH="317160" progId="Equation.3">
                      <p:embed/>
                    </p:oleObj>
                  </mc:Choice>
                  <mc:Fallback>
                    <p:oleObj name="Equation" r:id="rId12" imgW="266400" imgH="317160" progId="Equation.3">
                      <p:embed/>
                      <p:pic>
                        <p:nvPicPr>
                          <p:cNvPr id="22537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6" y="864"/>
                            <a:ext cx="332" cy="33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38" name="Object 40"/>
              <p:cNvGraphicFramePr>
                <a:graphicFrameLocks noChangeAspect="1"/>
              </p:cNvGraphicFramePr>
              <p:nvPr/>
            </p:nvGraphicFramePr>
            <p:xfrm>
              <a:off x="3120" y="1488"/>
              <a:ext cx="310" cy="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2723" name="Equation" r:id="rId14" imgW="291960" imgH="317160" progId="Equation.3">
                      <p:embed/>
                    </p:oleObj>
                  </mc:Choice>
                  <mc:Fallback>
                    <p:oleObj name="Equation" r:id="rId14" imgW="291960" imgH="317160" progId="Equation.3">
                      <p:embed/>
                      <p:pic>
                        <p:nvPicPr>
                          <p:cNvPr id="22538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20" y="1488"/>
                            <a:ext cx="310" cy="3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39" name="Object 41"/>
              <p:cNvGraphicFramePr>
                <a:graphicFrameLocks noChangeAspect="1"/>
              </p:cNvGraphicFramePr>
              <p:nvPr/>
            </p:nvGraphicFramePr>
            <p:xfrm>
              <a:off x="3719" y="2016"/>
              <a:ext cx="269" cy="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2724" name="公式" r:id="rId16" imgW="126720" imgH="164880" progId="Equation.3">
                      <p:embed/>
                    </p:oleObj>
                  </mc:Choice>
                  <mc:Fallback>
                    <p:oleObj name="公式" r:id="rId16" imgW="126720" imgH="164880" progId="Equation.3">
                      <p:embed/>
                      <p:pic>
                        <p:nvPicPr>
                          <p:cNvPr id="22539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19" y="2016"/>
                            <a:ext cx="269" cy="34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40" name="Object 42"/>
              <p:cNvGraphicFramePr>
                <a:graphicFrameLocks noChangeAspect="1"/>
              </p:cNvGraphicFramePr>
              <p:nvPr/>
            </p:nvGraphicFramePr>
            <p:xfrm>
              <a:off x="4715" y="2016"/>
              <a:ext cx="299" cy="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2725" name="公式" r:id="rId18" imgW="139680" imgH="164880" progId="Equation.3">
                      <p:embed/>
                    </p:oleObj>
                  </mc:Choice>
                  <mc:Fallback>
                    <p:oleObj name="公式" r:id="rId18" imgW="139680" imgH="164880" progId="Equation.3">
                      <p:embed/>
                      <p:pic>
                        <p:nvPicPr>
                          <p:cNvPr id="2254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15" y="2016"/>
                            <a:ext cx="299" cy="34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41" name="Object 43"/>
              <p:cNvGraphicFramePr>
                <a:graphicFrameLocks noChangeAspect="1"/>
              </p:cNvGraphicFramePr>
              <p:nvPr/>
            </p:nvGraphicFramePr>
            <p:xfrm>
              <a:off x="3137" y="624"/>
              <a:ext cx="207" cy="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2726" name="Equation" r:id="rId20" imgW="203040" imgH="241200" progId="Equation.3">
                      <p:embed/>
                    </p:oleObj>
                  </mc:Choice>
                  <mc:Fallback>
                    <p:oleObj name="Equation" r:id="rId20" imgW="203040" imgH="241200" progId="Equation.3">
                      <p:embed/>
                      <p:pic>
                        <p:nvPicPr>
                          <p:cNvPr id="22541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37" y="624"/>
                            <a:ext cx="207" cy="24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42" name="Object 44"/>
              <p:cNvGraphicFramePr>
                <a:graphicFrameLocks noChangeAspect="1"/>
              </p:cNvGraphicFramePr>
              <p:nvPr/>
            </p:nvGraphicFramePr>
            <p:xfrm>
              <a:off x="5136" y="2112"/>
              <a:ext cx="197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2727" name="Equation" r:id="rId22" imgW="215640" imgH="241200" progId="Equation.3">
                      <p:embed/>
                    </p:oleObj>
                  </mc:Choice>
                  <mc:Fallback>
                    <p:oleObj name="Equation" r:id="rId22" imgW="215640" imgH="241200" progId="Equation.3">
                      <p:embed/>
                      <p:pic>
                        <p:nvPicPr>
                          <p:cNvPr id="22542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6" y="2112"/>
                            <a:ext cx="197" cy="22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43" name="Object 45"/>
              <p:cNvGraphicFramePr>
                <a:graphicFrameLocks noChangeAspect="1"/>
              </p:cNvGraphicFramePr>
              <p:nvPr/>
            </p:nvGraphicFramePr>
            <p:xfrm>
              <a:off x="3360" y="2064"/>
              <a:ext cx="177" cy="2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2728" name="Equation" r:id="rId24" imgW="164880" imgH="190440" progId="Equation.3">
                      <p:embed/>
                    </p:oleObj>
                  </mc:Choice>
                  <mc:Fallback>
                    <p:oleObj name="Equation" r:id="rId24" imgW="164880" imgH="190440" progId="Equation.3">
                      <p:embed/>
                      <p:pic>
                        <p:nvPicPr>
                          <p:cNvPr id="22543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0" y="2064"/>
                            <a:ext cx="177" cy="2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561" name="Group 59"/>
            <p:cNvGrpSpPr>
              <a:grpSpLocks/>
            </p:cNvGrpSpPr>
            <p:nvPr/>
          </p:nvGrpSpPr>
          <p:grpSpPr bwMode="auto">
            <a:xfrm>
              <a:off x="3936" y="1488"/>
              <a:ext cx="672" cy="818"/>
              <a:chOff x="3936" y="1488"/>
              <a:chExt cx="672" cy="818"/>
            </a:xfrm>
          </p:grpSpPr>
          <p:graphicFrame>
            <p:nvGraphicFramePr>
              <p:cNvPr id="22534" name="Object 47"/>
              <p:cNvGraphicFramePr>
                <a:graphicFrameLocks noChangeAspect="1"/>
              </p:cNvGraphicFramePr>
              <p:nvPr/>
            </p:nvGraphicFramePr>
            <p:xfrm>
              <a:off x="4128" y="2064"/>
              <a:ext cx="288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2729" name="Equation" r:id="rId26" imgW="355320" imgH="253800" progId="Equation.3">
                      <p:embed/>
                    </p:oleObj>
                  </mc:Choice>
                  <mc:Fallback>
                    <p:oleObj name="Equation" r:id="rId26" imgW="355320" imgH="253800" progId="Equation.3">
                      <p:embed/>
                      <p:pic>
                        <p:nvPicPr>
                          <p:cNvPr id="22534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8" y="2064"/>
                            <a:ext cx="288" cy="24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562" name="Freeform 48" descr="浅色下对角线"/>
              <p:cNvSpPr>
                <a:spLocks/>
              </p:cNvSpPr>
              <p:nvPr/>
            </p:nvSpPr>
            <p:spPr bwMode="auto">
              <a:xfrm>
                <a:off x="4176" y="1488"/>
                <a:ext cx="192" cy="576"/>
              </a:xfrm>
              <a:custGeom>
                <a:avLst/>
                <a:gdLst>
                  <a:gd name="T0" fmla="*/ 0 w 192"/>
                  <a:gd name="T1" fmla="*/ 532 h 624"/>
                  <a:gd name="T2" fmla="*/ 0 w 192"/>
                  <a:gd name="T3" fmla="*/ 0 h 624"/>
                  <a:gd name="T4" fmla="*/ 192 w 192"/>
                  <a:gd name="T5" fmla="*/ 82 h 624"/>
                  <a:gd name="T6" fmla="*/ 192 w 192"/>
                  <a:gd name="T7" fmla="*/ 532 h 624"/>
                  <a:gd name="T8" fmla="*/ 0 w 192"/>
                  <a:gd name="T9" fmla="*/ 532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624"/>
                  <a:gd name="T17" fmla="*/ 192 w 192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624">
                    <a:moveTo>
                      <a:pt x="0" y="624"/>
                    </a:moveTo>
                    <a:lnTo>
                      <a:pt x="0" y="0"/>
                    </a:lnTo>
                    <a:lnTo>
                      <a:pt x="192" y="96"/>
                    </a:lnTo>
                    <a:lnTo>
                      <a:pt x="192" y="624"/>
                    </a:lnTo>
                    <a:lnTo>
                      <a:pt x="0" y="624"/>
                    </a:lnTo>
                    <a:close/>
                  </a:path>
                </a:pathLst>
              </a:custGeom>
              <a:pattFill prst="ltDnDiag">
                <a:fgClr>
                  <a:srgbClr val="CC0099"/>
                </a:fgClr>
                <a:bgClr>
                  <a:srgbClr val="EFFFFF"/>
                </a:bgClr>
              </a:patt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3" name="Line 49"/>
              <p:cNvSpPr>
                <a:spLocks noChangeShapeType="1"/>
              </p:cNvSpPr>
              <p:nvPr/>
            </p:nvSpPr>
            <p:spPr bwMode="auto">
              <a:xfrm>
                <a:off x="3936" y="2016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4" name="Line 50"/>
              <p:cNvSpPr>
                <a:spLocks noChangeShapeType="1"/>
              </p:cNvSpPr>
              <p:nvPr/>
            </p:nvSpPr>
            <p:spPr bwMode="auto">
              <a:xfrm>
                <a:off x="4368" y="2016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round/>
                <a:headEnd type="triangle" w="sm" len="lg"/>
                <a:tailEnd type="none" w="sm" len="lg"/>
              </a:ln>
            </p:spPr>
            <p:txBody>
              <a:bodyPr wrap="none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2555" name="Group 51"/>
          <p:cNvGrpSpPr>
            <a:grpSpLocks/>
          </p:cNvGrpSpPr>
          <p:nvPr/>
        </p:nvGrpSpPr>
        <p:grpSpPr bwMode="auto">
          <a:xfrm>
            <a:off x="1277252" y="1454201"/>
            <a:ext cx="2845594" cy="415529"/>
            <a:chOff x="513" y="829"/>
            <a:chExt cx="2390" cy="349"/>
          </a:xfrm>
        </p:grpSpPr>
        <p:sp>
          <p:nvSpPr>
            <p:cNvPr id="22559" name="Text Box 52"/>
            <p:cNvSpPr txBox="1">
              <a:spLocks noChangeArrowheads="1"/>
            </p:cNvSpPr>
            <p:nvPr/>
          </p:nvSpPr>
          <p:spPr bwMode="auto">
            <a:xfrm>
              <a:off x="513" y="829"/>
              <a:ext cx="239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100" b="1" dirty="0" smtClean="0">
                  <a:solidFill>
                    <a:srgbClr val="000000"/>
                  </a:solidFill>
                  <a:latin typeface="Times New Roman" pitchFamily="18" charset="0"/>
                </a:rPr>
                <a:t>特征：           </a:t>
              </a:r>
              <a:r>
                <a:rPr kumimoji="1" lang="zh-CN" altLang="en-US" sz="2100" b="1" dirty="0" smtClean="0">
                  <a:solidFill>
                    <a:srgbClr val="0000FF"/>
                  </a:solidFill>
                  <a:latin typeface="Times New Roman" pitchFamily="18" charset="0"/>
                </a:rPr>
                <a:t>常量</a:t>
              </a:r>
              <a:r>
                <a:rPr kumimoji="1" lang="en-US" altLang="zh-CN" sz="2100" b="1" dirty="0" smtClean="0">
                  <a:solidFill>
                    <a:srgbClr val="0000FF"/>
                  </a:solidFill>
                  <a:latin typeface="Times New Roman" pitchFamily="18" charset="0"/>
                </a:rPr>
                <a:t>,</a:t>
              </a:r>
              <a:endParaRPr kumimoji="1" lang="zh-CN" altLang="zh-CN" sz="2100" i="1" dirty="0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2533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6140990"/>
                </p:ext>
              </p:extLst>
            </p:nvPr>
          </p:nvGraphicFramePr>
          <p:xfrm>
            <a:off x="1354" y="896"/>
            <a:ext cx="47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730" name="Equation" r:id="rId28" imgW="266400" imgH="152280" progId="Equation.DSMT4">
                    <p:embed/>
                  </p:oleObj>
                </mc:Choice>
                <mc:Fallback>
                  <p:oleObj name="Equation" r:id="rId28" imgW="266400" imgH="152280" progId="Equation.DSMT4">
                    <p:embed/>
                    <p:pic>
                      <p:nvPicPr>
                        <p:cNvPr id="22533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4" y="896"/>
                          <a:ext cx="474" cy="25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54"/>
          <p:cNvGrpSpPr>
            <a:grpSpLocks/>
          </p:cNvGrpSpPr>
          <p:nvPr/>
        </p:nvGrpSpPr>
        <p:grpSpPr bwMode="auto">
          <a:xfrm>
            <a:off x="1277252" y="2150063"/>
            <a:ext cx="2927747" cy="447676"/>
            <a:chOff x="204" y="1191"/>
            <a:chExt cx="2459" cy="376"/>
          </a:xfrm>
        </p:grpSpPr>
        <p:sp>
          <p:nvSpPr>
            <p:cNvPr id="22557" name="Rectangle 55"/>
            <p:cNvSpPr>
              <a:spLocks noChangeArrowheads="1"/>
            </p:cNvSpPr>
            <p:nvPr/>
          </p:nvSpPr>
          <p:spPr bwMode="auto">
            <a:xfrm>
              <a:off x="204" y="1218"/>
              <a:ext cx="1584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过程</a:t>
              </a:r>
              <a:r>
                <a:rPr kumimoji="1" lang="zh-CN" altLang="en-US" sz="2100" b="1" dirty="0" smtClean="0">
                  <a:solidFill>
                    <a:srgbClr val="000000"/>
                  </a:solidFill>
                  <a:latin typeface="Times New Roman" pitchFamily="18" charset="0"/>
                </a:rPr>
                <a:t>方程：</a:t>
              </a:r>
              <a:endParaRPr kumimoji="1" lang="zh-CN" altLang="en-US" sz="21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2532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1014848"/>
                </p:ext>
              </p:extLst>
            </p:nvPr>
          </p:nvGraphicFramePr>
          <p:xfrm>
            <a:off x="1325" y="1222"/>
            <a:ext cx="621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731" name="Equation" r:id="rId30" imgW="698400" imgH="342720" progId="Equation.3">
                    <p:embed/>
                  </p:oleObj>
                </mc:Choice>
                <mc:Fallback>
                  <p:oleObj name="Equation" r:id="rId30" imgW="698400" imgH="342720" progId="Equation.3">
                    <p:embed/>
                    <p:pic>
                      <p:nvPicPr>
                        <p:cNvPr id="22532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5" y="1222"/>
                          <a:ext cx="621" cy="32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8" name="Rectangle 57"/>
            <p:cNvSpPr>
              <a:spLocks noChangeArrowheads="1"/>
            </p:cNvSpPr>
            <p:nvPr/>
          </p:nvSpPr>
          <p:spPr bwMode="auto">
            <a:xfrm>
              <a:off x="1943" y="1191"/>
              <a:ext cx="72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常量</a:t>
              </a:r>
            </a:p>
          </p:txBody>
        </p:sp>
      </p:grpSp>
      <p:sp>
        <p:nvSpPr>
          <p:cNvPr id="58" name="矩形 57"/>
          <p:cNvSpPr/>
          <p:nvPr/>
        </p:nvSpPr>
        <p:spPr>
          <a:xfrm>
            <a:off x="2087724" y="141480"/>
            <a:ext cx="54018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en-US" sz="2100" b="1" dirty="0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13.4  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等温过程和绝热过程</a:t>
            </a:r>
          </a:p>
        </p:txBody>
      </p:sp>
      <p:sp>
        <p:nvSpPr>
          <p:cNvPr id="59" name="Rectangle 5" descr="深色上对角线"/>
          <p:cNvSpPr>
            <a:spLocks noChangeArrowheads="1"/>
          </p:cNvSpPr>
          <p:nvPr/>
        </p:nvSpPr>
        <p:spPr bwMode="auto">
          <a:xfrm>
            <a:off x="6129783" y="3523442"/>
            <a:ext cx="1485900" cy="971550"/>
          </a:xfrm>
          <a:prstGeom prst="rect">
            <a:avLst/>
          </a:prstGeom>
          <a:pattFill prst="dkUpDiag">
            <a:fgClr>
              <a:srgbClr val="996600"/>
            </a:fgClr>
            <a:bgClr>
              <a:srgbClr val="DAB48E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100">
              <a:solidFill>
                <a:srgbClr val="000000"/>
              </a:solidFill>
            </a:endParaRPr>
          </a:p>
        </p:txBody>
      </p:sp>
      <p:sp>
        <p:nvSpPr>
          <p:cNvPr id="62" name="Rectangle 8" descr="20%"/>
          <p:cNvSpPr>
            <a:spLocks noChangeArrowheads="1"/>
          </p:cNvSpPr>
          <p:nvPr/>
        </p:nvSpPr>
        <p:spPr bwMode="auto">
          <a:xfrm>
            <a:off x="6252183" y="3637742"/>
            <a:ext cx="1363500" cy="742950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100">
              <a:solidFill>
                <a:srgbClr val="000000"/>
              </a:solidFill>
            </a:endParaRPr>
          </a:p>
        </p:txBody>
      </p:sp>
      <p:grpSp>
        <p:nvGrpSpPr>
          <p:cNvPr id="63" name="Group 9"/>
          <p:cNvGrpSpPr>
            <a:grpSpLocks/>
          </p:cNvGrpSpPr>
          <p:nvPr/>
        </p:nvGrpSpPr>
        <p:grpSpPr bwMode="auto">
          <a:xfrm>
            <a:off x="5667821" y="3091245"/>
            <a:ext cx="508398" cy="1788319"/>
            <a:chOff x="2933" y="2544"/>
            <a:chExt cx="427" cy="1343"/>
          </a:xfrm>
        </p:grpSpPr>
        <p:sp>
          <p:nvSpPr>
            <p:cNvPr id="64" name="Rectangle 10"/>
            <p:cNvSpPr>
              <a:spLocks noChangeArrowheads="1"/>
            </p:cNvSpPr>
            <p:nvPr/>
          </p:nvSpPr>
          <p:spPr bwMode="auto">
            <a:xfrm>
              <a:off x="2963" y="2544"/>
              <a:ext cx="397" cy="1343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</a:endParaRPr>
            </a:p>
          </p:txBody>
        </p:sp>
        <p:sp>
          <p:nvSpPr>
            <p:cNvPr id="65" name="Text Box 11"/>
            <p:cNvSpPr txBox="1">
              <a:spLocks noChangeArrowheads="1"/>
            </p:cNvSpPr>
            <p:nvPr/>
          </p:nvSpPr>
          <p:spPr bwMode="auto">
            <a:xfrm>
              <a:off x="2933" y="2598"/>
              <a:ext cx="427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恒温热源</a:t>
              </a:r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6" name="Text Box 12"/>
            <p:cNvSpPr txBox="1">
              <a:spLocks noChangeArrowheads="1"/>
            </p:cNvSpPr>
            <p:nvPr/>
          </p:nvSpPr>
          <p:spPr bwMode="auto">
            <a:xfrm>
              <a:off x="3024" y="3552"/>
              <a:ext cx="264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100" b="1" i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T</a:t>
              </a:r>
              <a:endParaRPr kumimoji="1" lang="en-US" altLang="zh-CN" sz="2100" 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sp>
        <p:nvSpPr>
          <p:cNvPr id="83" name="Rectangle 77" descr="5%"/>
          <p:cNvSpPr>
            <a:spLocks noChangeArrowheads="1"/>
          </p:cNvSpPr>
          <p:nvPr/>
        </p:nvSpPr>
        <p:spPr bwMode="auto">
          <a:xfrm>
            <a:off x="6251112" y="3637742"/>
            <a:ext cx="1357781" cy="7429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5386" y="3637967"/>
            <a:ext cx="1200150" cy="742500"/>
            <a:chOff x="6494340" y="4798540"/>
            <a:chExt cx="1600200" cy="990600"/>
          </a:xfrm>
        </p:grpSpPr>
        <p:sp>
          <p:nvSpPr>
            <p:cNvPr id="68" name="Rectangle 14"/>
            <p:cNvSpPr>
              <a:spLocks noChangeArrowheads="1"/>
            </p:cNvSpPr>
            <p:nvPr/>
          </p:nvSpPr>
          <p:spPr bwMode="auto">
            <a:xfrm>
              <a:off x="6686872" y="4807213"/>
              <a:ext cx="1143000" cy="97258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494340" y="4798540"/>
              <a:ext cx="1600200" cy="990600"/>
              <a:chOff x="6458272" y="4798540"/>
              <a:chExt cx="1600200" cy="990600"/>
            </a:xfrm>
          </p:grpSpPr>
          <p:sp>
            <p:nvSpPr>
              <p:cNvPr id="60" name="Rectangle 6"/>
              <p:cNvSpPr>
                <a:spLocks noChangeArrowheads="1"/>
              </p:cNvSpPr>
              <p:nvPr/>
            </p:nvSpPr>
            <p:spPr bwMode="auto">
              <a:xfrm>
                <a:off x="6458272" y="4798540"/>
                <a:ext cx="228600" cy="990600"/>
              </a:xfrm>
              <a:prstGeom prst="rect">
                <a:avLst/>
              </a:prstGeom>
              <a:gradFill rotWithShape="0">
                <a:gsLst>
                  <a:gs pos="0">
                    <a:srgbClr val="765D44"/>
                  </a:gs>
                  <a:gs pos="50000">
                    <a:srgbClr val="D3A679"/>
                  </a:gs>
                  <a:gs pos="100000">
                    <a:srgbClr val="765D44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Rectangle 7"/>
              <p:cNvSpPr>
                <a:spLocks noChangeArrowheads="1"/>
              </p:cNvSpPr>
              <p:nvPr/>
            </p:nvSpPr>
            <p:spPr bwMode="auto">
              <a:xfrm>
                <a:off x="6686872" y="5170866"/>
                <a:ext cx="1371600" cy="228600"/>
              </a:xfrm>
              <a:prstGeom prst="rect">
                <a:avLst/>
              </a:prstGeom>
              <a:gradFill rotWithShape="0">
                <a:gsLst>
                  <a:gs pos="0">
                    <a:srgbClr val="765D44"/>
                  </a:gs>
                  <a:gs pos="50000">
                    <a:srgbClr val="D3A679"/>
                  </a:gs>
                  <a:gs pos="100000">
                    <a:srgbClr val="765D44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049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00833E-6 L 0.06459 1.00833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6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/>
      <p:bldP spid="8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4" name="Oval 3"/>
          <p:cNvSpPr>
            <a:spLocks noChangeArrowheads="1"/>
          </p:cNvSpPr>
          <p:nvPr/>
        </p:nvSpPr>
        <p:spPr bwMode="auto">
          <a:xfrm>
            <a:off x="5566173" y="1522122"/>
            <a:ext cx="1296590" cy="602456"/>
          </a:xfrm>
          <a:prstGeom prst="ellipse">
            <a:avLst/>
          </a:prstGeom>
          <a:noFill/>
          <a:ln w="19050">
            <a:solidFill>
              <a:srgbClr val="CC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6095" name="Text Box 4">
            <a:hlinkClick r:id="rId3" action="ppaction://hlinkfile"/>
          </p:cNvPr>
          <p:cNvSpPr txBox="1">
            <a:spLocks noChangeArrowheads="1"/>
          </p:cNvSpPr>
          <p:nvPr/>
        </p:nvSpPr>
        <p:spPr bwMode="auto">
          <a:xfrm>
            <a:off x="5770960" y="1630469"/>
            <a:ext cx="8751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333333"/>
                </a:solidFill>
                <a:latin typeface="Times New Roman" pitchFamily="18" charset="0"/>
              </a:rPr>
              <a:t>热机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979712" y="3598069"/>
            <a:ext cx="4752976" cy="841772"/>
            <a:chOff x="720" y="3360"/>
            <a:chExt cx="3992" cy="707"/>
          </a:xfrm>
        </p:grpSpPr>
        <p:sp>
          <p:nvSpPr>
            <p:cNvPr id="46124" name="Text Box 6"/>
            <p:cNvSpPr txBox="1">
              <a:spLocks noChangeArrowheads="1"/>
            </p:cNvSpPr>
            <p:nvPr/>
          </p:nvSpPr>
          <p:spPr bwMode="auto">
            <a:xfrm>
              <a:off x="720" y="3504"/>
              <a:ext cx="1536" cy="3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333333"/>
                  </a:solidFill>
                  <a:latin typeface="Times New Roman" pitchFamily="18" charset="0"/>
                </a:rPr>
                <a:t>热机效率</a:t>
              </a:r>
            </a:p>
          </p:txBody>
        </p:sp>
        <p:graphicFrame>
          <p:nvGraphicFramePr>
            <p:cNvPr id="46093" name="Object 7"/>
            <p:cNvGraphicFramePr>
              <a:graphicFrameLocks noChangeAspect="1"/>
            </p:cNvGraphicFramePr>
            <p:nvPr/>
          </p:nvGraphicFramePr>
          <p:xfrm>
            <a:off x="1941" y="3360"/>
            <a:ext cx="2771" cy="7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18" name="Equation" r:id="rId4" imgW="2628720" imgH="672840" progId="Equation.3">
                    <p:embed/>
                  </p:oleObj>
                </mc:Choice>
                <mc:Fallback>
                  <p:oleObj name="Equation" r:id="rId4" imgW="2628720" imgH="67284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1" y="3360"/>
                          <a:ext cx="2771" cy="7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6289592" y="3623908"/>
            <a:ext cx="40005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46098" name="Group 9"/>
          <p:cNvGrpSpPr>
            <a:grpSpLocks/>
          </p:cNvGrpSpPr>
          <p:nvPr/>
        </p:nvGrpSpPr>
        <p:grpSpPr bwMode="auto">
          <a:xfrm>
            <a:off x="5562600" y="681538"/>
            <a:ext cx="1543050" cy="469106"/>
            <a:chOff x="3648" y="864"/>
            <a:chExt cx="1296" cy="394"/>
          </a:xfrm>
        </p:grpSpPr>
        <p:sp>
          <p:nvSpPr>
            <p:cNvPr id="46122" name="Rectangle 10"/>
            <p:cNvSpPr>
              <a:spLocks noChangeArrowheads="1"/>
            </p:cNvSpPr>
            <p:nvPr/>
          </p:nvSpPr>
          <p:spPr bwMode="auto">
            <a:xfrm>
              <a:off x="3648" y="864"/>
              <a:ext cx="1152" cy="336"/>
            </a:xfrm>
            <a:prstGeom prst="rect">
              <a:avLst/>
            </a:prstGeom>
            <a:solidFill>
              <a:srgbClr val="FDE3F0"/>
            </a:solidFill>
            <a:ln w="19050">
              <a:solidFill>
                <a:srgbClr val="CC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123" name="Text Box 11"/>
            <p:cNvSpPr txBox="1">
              <a:spLocks noChangeArrowheads="1"/>
            </p:cNvSpPr>
            <p:nvPr/>
          </p:nvSpPr>
          <p:spPr bwMode="auto">
            <a:xfrm>
              <a:off x="3696" y="870"/>
              <a:ext cx="124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333333"/>
                  </a:solidFill>
                  <a:latin typeface="Times New Roman" pitchFamily="18" charset="0"/>
                </a:rPr>
                <a:t>高温热源</a:t>
              </a:r>
              <a:endParaRPr kumimoji="1" lang="zh-CN" altLang="en-US" sz="2400" b="1">
                <a:solidFill>
                  <a:srgbClr val="333333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sp>
        <p:nvSpPr>
          <p:cNvPr id="46099" name="Text Box 14"/>
          <p:cNvSpPr txBox="1">
            <a:spLocks noChangeArrowheads="1"/>
          </p:cNvSpPr>
          <p:nvPr/>
        </p:nvSpPr>
        <p:spPr bwMode="auto">
          <a:xfrm>
            <a:off x="5505450" y="2508070"/>
            <a:ext cx="14859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rgbClr val="333333"/>
                </a:solidFill>
                <a:latin typeface="Times New Roman" pitchFamily="18" charset="0"/>
              </a:rPr>
              <a:t>低温热源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076950" y="1067303"/>
            <a:ext cx="614363" cy="628650"/>
            <a:chOff x="4080" y="1152"/>
            <a:chExt cx="516" cy="528"/>
          </a:xfrm>
        </p:grpSpPr>
        <p:sp>
          <p:nvSpPr>
            <p:cNvPr id="46121" name="AutoShape 16"/>
            <p:cNvSpPr>
              <a:spLocks noChangeArrowheads="1"/>
            </p:cNvSpPr>
            <p:nvPr/>
          </p:nvSpPr>
          <p:spPr bwMode="auto">
            <a:xfrm>
              <a:off x="4080" y="1152"/>
              <a:ext cx="144" cy="528"/>
            </a:xfrm>
            <a:prstGeom prst="downArrow">
              <a:avLst>
                <a:gd name="adj1" fmla="val 40000"/>
                <a:gd name="adj2" fmla="val 146921"/>
              </a:avLst>
            </a:prstGeom>
            <a:solidFill>
              <a:srgbClr val="FFCC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6092" name="Object 17"/>
            <p:cNvGraphicFramePr>
              <a:graphicFrameLocks noChangeAspect="1"/>
            </p:cNvGraphicFramePr>
            <p:nvPr/>
          </p:nvGraphicFramePr>
          <p:xfrm>
            <a:off x="4224" y="1152"/>
            <a:ext cx="372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19" name="公式" r:id="rId6" imgW="139680" imgH="164880" progId="Equation.3">
                    <p:embed/>
                  </p:oleObj>
                </mc:Choice>
                <mc:Fallback>
                  <p:oleObj name="公式" r:id="rId6" imgW="139680" imgH="16488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152"/>
                          <a:ext cx="372" cy="4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6101954" y="1995990"/>
            <a:ext cx="645319" cy="571500"/>
            <a:chOff x="4101" y="1968"/>
            <a:chExt cx="542" cy="480"/>
          </a:xfrm>
        </p:grpSpPr>
        <p:sp>
          <p:nvSpPr>
            <p:cNvPr id="46120" name="AutoShape 19"/>
            <p:cNvSpPr>
              <a:spLocks noChangeArrowheads="1"/>
            </p:cNvSpPr>
            <p:nvPr/>
          </p:nvSpPr>
          <p:spPr bwMode="auto">
            <a:xfrm>
              <a:off x="4101" y="1968"/>
              <a:ext cx="144" cy="480"/>
            </a:xfrm>
            <a:prstGeom prst="downArrow">
              <a:avLst>
                <a:gd name="adj1" fmla="val 35417"/>
                <a:gd name="adj2" fmla="val 138889"/>
              </a:avLst>
            </a:prstGeom>
            <a:solidFill>
              <a:srgbClr val="CCEC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6091" name="Object 20"/>
            <p:cNvGraphicFramePr>
              <a:graphicFrameLocks noChangeAspect="1"/>
            </p:cNvGraphicFramePr>
            <p:nvPr/>
          </p:nvGraphicFramePr>
          <p:xfrm>
            <a:off x="4242" y="1968"/>
            <a:ext cx="401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20" name="公式" r:id="rId8" imgW="152280" imgH="164880" progId="Equation.3">
                    <p:embed/>
                  </p:oleObj>
                </mc:Choice>
                <mc:Fallback>
                  <p:oleObj name="公式" r:id="rId8" imgW="152280" imgH="16488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2" y="1968"/>
                          <a:ext cx="401" cy="4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6700838" y="1653090"/>
            <a:ext cx="971550" cy="310754"/>
            <a:chOff x="4560" y="1738"/>
            <a:chExt cx="816" cy="261"/>
          </a:xfrm>
        </p:grpSpPr>
        <p:sp>
          <p:nvSpPr>
            <p:cNvPr id="46119" name="AutoShape 22"/>
            <p:cNvSpPr>
              <a:spLocks noChangeArrowheads="1"/>
            </p:cNvSpPr>
            <p:nvPr/>
          </p:nvSpPr>
          <p:spPr bwMode="auto">
            <a:xfrm>
              <a:off x="4560" y="1818"/>
              <a:ext cx="528" cy="102"/>
            </a:xfrm>
            <a:prstGeom prst="rightArrow">
              <a:avLst>
                <a:gd name="adj1" fmla="val 58667"/>
                <a:gd name="adj2" fmla="val 189205"/>
              </a:avLst>
            </a:prstGeom>
            <a:solidFill>
              <a:schemeClr val="accent1"/>
            </a:solidFill>
            <a:ln w="19050">
              <a:solidFill>
                <a:srgbClr val="CC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6090" name="Object 23"/>
            <p:cNvGraphicFramePr>
              <a:graphicFrameLocks noChangeAspect="1"/>
            </p:cNvGraphicFramePr>
            <p:nvPr/>
          </p:nvGraphicFramePr>
          <p:xfrm>
            <a:off x="5088" y="1738"/>
            <a:ext cx="288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21" name="Equation" r:id="rId10" imgW="266400" imgH="241200" progId="Equation.3">
                    <p:embed/>
                  </p:oleObj>
                </mc:Choice>
                <mc:Fallback>
                  <p:oleObj name="Equation" r:id="rId10" imgW="266400" imgH="2412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738"/>
                          <a:ext cx="288" cy="26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66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04" name="Group 25"/>
          <p:cNvGrpSpPr>
            <a:grpSpLocks/>
          </p:cNvGrpSpPr>
          <p:nvPr/>
        </p:nvGrpSpPr>
        <p:grpSpPr bwMode="auto">
          <a:xfrm>
            <a:off x="2743200" y="1081590"/>
            <a:ext cx="1485900" cy="914400"/>
            <a:chOff x="3648" y="1920"/>
            <a:chExt cx="1248" cy="768"/>
          </a:xfrm>
        </p:grpSpPr>
        <p:sp>
          <p:nvSpPr>
            <p:cNvPr id="46118" name="Freeform 26" descr="浅色下对角线"/>
            <p:cNvSpPr>
              <a:spLocks/>
            </p:cNvSpPr>
            <p:nvPr/>
          </p:nvSpPr>
          <p:spPr bwMode="auto">
            <a:xfrm>
              <a:off x="3648" y="1920"/>
              <a:ext cx="1248" cy="768"/>
            </a:xfrm>
            <a:custGeom>
              <a:avLst/>
              <a:gdLst>
                <a:gd name="T0" fmla="*/ 0 w 1248"/>
                <a:gd name="T1" fmla="*/ 0 h 768"/>
                <a:gd name="T2" fmla="*/ 250 w 1248"/>
                <a:gd name="T3" fmla="*/ 0 h 768"/>
                <a:gd name="T4" fmla="*/ 624 w 1248"/>
                <a:gd name="T5" fmla="*/ 96 h 768"/>
                <a:gd name="T6" fmla="*/ 957 w 1248"/>
                <a:gd name="T7" fmla="*/ 288 h 768"/>
                <a:gd name="T8" fmla="*/ 1118 w 1248"/>
                <a:gd name="T9" fmla="*/ 446 h 768"/>
                <a:gd name="T10" fmla="*/ 1206 w 1248"/>
                <a:gd name="T11" fmla="*/ 624 h 768"/>
                <a:gd name="T12" fmla="*/ 1248 w 1248"/>
                <a:gd name="T13" fmla="*/ 768 h 768"/>
                <a:gd name="T14" fmla="*/ 1040 w 1248"/>
                <a:gd name="T15" fmla="*/ 768 h 768"/>
                <a:gd name="T16" fmla="*/ 790 w 1248"/>
                <a:gd name="T17" fmla="*/ 720 h 768"/>
                <a:gd name="T18" fmla="*/ 582 w 1248"/>
                <a:gd name="T19" fmla="*/ 624 h 768"/>
                <a:gd name="T20" fmla="*/ 374 w 1248"/>
                <a:gd name="T21" fmla="*/ 528 h 768"/>
                <a:gd name="T22" fmla="*/ 250 w 1248"/>
                <a:gd name="T23" fmla="*/ 432 h 768"/>
                <a:gd name="T24" fmla="*/ 166 w 1248"/>
                <a:gd name="T25" fmla="*/ 336 h 768"/>
                <a:gd name="T26" fmla="*/ 62 w 1248"/>
                <a:gd name="T27" fmla="*/ 206 h 768"/>
                <a:gd name="T28" fmla="*/ 27 w 1248"/>
                <a:gd name="T29" fmla="*/ 103 h 768"/>
                <a:gd name="T30" fmla="*/ 0 w 1248"/>
                <a:gd name="T31" fmla="*/ 0 h 76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48"/>
                <a:gd name="T49" fmla="*/ 0 h 768"/>
                <a:gd name="T50" fmla="*/ 1248 w 1248"/>
                <a:gd name="T51" fmla="*/ 768 h 76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48" h="768">
                  <a:moveTo>
                    <a:pt x="0" y="0"/>
                  </a:moveTo>
                  <a:lnTo>
                    <a:pt x="250" y="0"/>
                  </a:lnTo>
                  <a:lnTo>
                    <a:pt x="624" y="96"/>
                  </a:lnTo>
                  <a:lnTo>
                    <a:pt x="957" y="288"/>
                  </a:lnTo>
                  <a:lnTo>
                    <a:pt x="1118" y="446"/>
                  </a:lnTo>
                  <a:lnTo>
                    <a:pt x="1206" y="624"/>
                  </a:lnTo>
                  <a:lnTo>
                    <a:pt x="1248" y="768"/>
                  </a:lnTo>
                  <a:lnTo>
                    <a:pt x="1040" y="768"/>
                  </a:lnTo>
                  <a:lnTo>
                    <a:pt x="790" y="720"/>
                  </a:lnTo>
                  <a:lnTo>
                    <a:pt x="582" y="624"/>
                  </a:lnTo>
                  <a:lnTo>
                    <a:pt x="374" y="528"/>
                  </a:lnTo>
                  <a:lnTo>
                    <a:pt x="250" y="432"/>
                  </a:lnTo>
                  <a:lnTo>
                    <a:pt x="166" y="336"/>
                  </a:lnTo>
                  <a:lnTo>
                    <a:pt x="62" y="206"/>
                  </a:lnTo>
                  <a:lnTo>
                    <a:pt x="27" y="103"/>
                  </a:lnTo>
                  <a:lnTo>
                    <a:pt x="0" y="0"/>
                  </a:lnTo>
                  <a:close/>
                </a:path>
              </a:pathLst>
            </a:custGeom>
            <a:pattFill prst="ltDnDiag">
              <a:fgClr>
                <a:srgbClr val="CC0099"/>
              </a:fgClr>
              <a:bgClr>
                <a:schemeClr val="bg1"/>
              </a:bgClr>
            </a:patt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6089" name="Object 27"/>
            <p:cNvGraphicFramePr>
              <a:graphicFrameLocks noChangeAspect="1"/>
            </p:cNvGraphicFramePr>
            <p:nvPr/>
          </p:nvGraphicFramePr>
          <p:xfrm>
            <a:off x="4128" y="216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22" name="Equation" r:id="rId12" imgW="266400" imgH="241200" progId="Equation.3">
                    <p:embed/>
                  </p:oleObj>
                </mc:Choice>
                <mc:Fallback>
                  <p:oleObj name="Equation" r:id="rId12" imgW="266400" imgH="2412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160"/>
                          <a:ext cx="276" cy="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05" name="Group 28"/>
          <p:cNvGrpSpPr>
            <a:grpSpLocks/>
          </p:cNvGrpSpPr>
          <p:nvPr/>
        </p:nvGrpSpPr>
        <p:grpSpPr bwMode="auto">
          <a:xfrm>
            <a:off x="2057400" y="738691"/>
            <a:ext cx="2634854" cy="2097881"/>
            <a:chOff x="3072" y="1632"/>
            <a:chExt cx="2213" cy="1762"/>
          </a:xfrm>
        </p:grpSpPr>
        <p:sp>
          <p:nvSpPr>
            <p:cNvPr id="46116" name="Line 29"/>
            <p:cNvSpPr>
              <a:spLocks noChangeShapeType="1"/>
            </p:cNvSpPr>
            <p:nvPr/>
          </p:nvSpPr>
          <p:spPr bwMode="auto">
            <a:xfrm flipV="1">
              <a:off x="3306" y="3120"/>
              <a:ext cx="1974" cy="6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7" name="Line 30"/>
            <p:cNvSpPr>
              <a:spLocks noChangeShapeType="1"/>
            </p:cNvSpPr>
            <p:nvPr/>
          </p:nvSpPr>
          <p:spPr bwMode="auto">
            <a:xfrm flipV="1">
              <a:off x="3306" y="1638"/>
              <a:ext cx="0" cy="1488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6086" name="Object 31"/>
            <p:cNvGraphicFramePr>
              <a:graphicFrameLocks noChangeAspect="1"/>
            </p:cNvGraphicFramePr>
            <p:nvPr/>
          </p:nvGraphicFramePr>
          <p:xfrm>
            <a:off x="3072" y="1632"/>
            <a:ext cx="192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23" name="Equation" r:id="rId14" imgW="203040" imgH="241200" progId="Equation.3">
                    <p:embed/>
                  </p:oleObj>
                </mc:Choice>
                <mc:Fallback>
                  <p:oleObj name="Equation" r:id="rId14" imgW="203040" imgH="2412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632"/>
                          <a:ext cx="192" cy="2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7" name="Object 32"/>
            <p:cNvGraphicFramePr>
              <a:graphicFrameLocks noChangeAspect="1"/>
            </p:cNvGraphicFramePr>
            <p:nvPr/>
          </p:nvGraphicFramePr>
          <p:xfrm>
            <a:off x="5088" y="3174"/>
            <a:ext cx="197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24" name="Equation" r:id="rId16" imgW="215640" imgH="241200" progId="Equation.3">
                    <p:embed/>
                  </p:oleObj>
                </mc:Choice>
                <mc:Fallback>
                  <p:oleObj name="Equation" r:id="rId16" imgW="215640" imgH="2412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3174"/>
                          <a:ext cx="197" cy="2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8" name="Object 33"/>
            <p:cNvGraphicFramePr>
              <a:graphicFrameLocks noChangeAspect="1"/>
            </p:cNvGraphicFramePr>
            <p:nvPr/>
          </p:nvGraphicFramePr>
          <p:xfrm>
            <a:off x="3210" y="3126"/>
            <a:ext cx="177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25" name="Equation" r:id="rId18" imgW="164880" imgH="190440" progId="Equation.3">
                    <p:embed/>
                  </p:oleObj>
                </mc:Choice>
                <mc:Fallback>
                  <p:oleObj name="Equation" r:id="rId18" imgW="164880" imgH="19044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0" y="3126"/>
                          <a:ext cx="177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06" name="Group 34"/>
          <p:cNvGrpSpPr>
            <a:grpSpLocks/>
          </p:cNvGrpSpPr>
          <p:nvPr/>
        </p:nvGrpSpPr>
        <p:grpSpPr bwMode="auto">
          <a:xfrm>
            <a:off x="2571750" y="738690"/>
            <a:ext cx="2057400" cy="2171700"/>
            <a:chOff x="3504" y="1632"/>
            <a:chExt cx="1728" cy="1824"/>
          </a:xfrm>
        </p:grpSpPr>
        <p:sp>
          <p:nvSpPr>
            <p:cNvPr id="46110" name="Arc 35"/>
            <p:cNvSpPr>
              <a:spLocks/>
            </p:cNvSpPr>
            <p:nvPr/>
          </p:nvSpPr>
          <p:spPr bwMode="auto">
            <a:xfrm>
              <a:off x="3648" y="1921"/>
              <a:ext cx="1252" cy="816"/>
            </a:xfrm>
            <a:custGeom>
              <a:avLst/>
              <a:gdLst>
                <a:gd name="T0" fmla="*/ 0 w 21594"/>
                <a:gd name="T1" fmla="*/ 0 h 21600"/>
                <a:gd name="T2" fmla="*/ 4 w 21594"/>
                <a:gd name="T3" fmla="*/ 1 h 21600"/>
                <a:gd name="T4" fmla="*/ 0 w 21594"/>
                <a:gd name="T5" fmla="*/ 1 h 21600"/>
                <a:gd name="T6" fmla="*/ 0 60000 65536"/>
                <a:gd name="T7" fmla="*/ 0 60000 65536"/>
                <a:gd name="T8" fmla="*/ 0 60000 65536"/>
                <a:gd name="T9" fmla="*/ 0 w 21594"/>
                <a:gd name="T10" fmla="*/ 0 h 21600"/>
                <a:gd name="T11" fmla="*/ 21594 w 2159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4" h="21600" fill="none" extrusionOk="0">
                  <a:moveTo>
                    <a:pt x="-1" y="0"/>
                  </a:moveTo>
                  <a:cubicBezTo>
                    <a:pt x="11723" y="0"/>
                    <a:pt x="21306" y="9351"/>
                    <a:pt x="21593" y="21072"/>
                  </a:cubicBezTo>
                </a:path>
                <a:path w="21594" h="21600" stroke="0" extrusionOk="0">
                  <a:moveTo>
                    <a:pt x="-1" y="0"/>
                  </a:moveTo>
                  <a:cubicBezTo>
                    <a:pt x="11723" y="0"/>
                    <a:pt x="21306" y="9351"/>
                    <a:pt x="21593" y="2107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CC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1" name="Line 36"/>
            <p:cNvSpPr>
              <a:spLocks noChangeShapeType="1"/>
            </p:cNvSpPr>
            <p:nvPr/>
          </p:nvSpPr>
          <p:spPr bwMode="auto">
            <a:xfrm>
              <a:off x="4368" y="2064"/>
              <a:ext cx="192" cy="96"/>
            </a:xfrm>
            <a:prstGeom prst="line">
              <a:avLst/>
            </a:prstGeom>
            <a:noFill/>
            <a:ln w="57150">
              <a:solidFill>
                <a:srgbClr val="CC0099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2" name="Text Box 37"/>
            <p:cNvSpPr txBox="1">
              <a:spLocks noChangeArrowheads="1"/>
            </p:cNvSpPr>
            <p:nvPr/>
          </p:nvSpPr>
          <p:spPr bwMode="auto">
            <a:xfrm>
              <a:off x="3504" y="1632"/>
              <a:ext cx="33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solidFill>
                    <a:srgbClr val="010000"/>
                  </a:solidFill>
                  <a:latin typeface="Times New Roman" pitchFamily="18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46113" name="Text Box 38"/>
            <p:cNvSpPr txBox="1">
              <a:spLocks noChangeArrowheads="1"/>
            </p:cNvSpPr>
            <p:nvPr/>
          </p:nvSpPr>
          <p:spPr bwMode="auto">
            <a:xfrm>
              <a:off x="4896" y="2544"/>
              <a:ext cx="33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solidFill>
                    <a:srgbClr val="010000"/>
                  </a:solidFill>
                  <a:latin typeface="Times New Roman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46114" name="Line 39"/>
            <p:cNvSpPr>
              <a:spLocks noChangeShapeType="1"/>
            </p:cNvSpPr>
            <p:nvPr/>
          </p:nvSpPr>
          <p:spPr bwMode="auto">
            <a:xfrm>
              <a:off x="3648" y="1920"/>
              <a:ext cx="0" cy="1200"/>
            </a:xfrm>
            <a:prstGeom prst="line">
              <a:avLst/>
            </a:prstGeom>
            <a:noFill/>
            <a:ln w="19050">
              <a:solidFill>
                <a:srgbClr val="1C1C1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5" name="Line 40"/>
            <p:cNvSpPr>
              <a:spLocks noChangeShapeType="1"/>
            </p:cNvSpPr>
            <p:nvPr/>
          </p:nvSpPr>
          <p:spPr bwMode="auto">
            <a:xfrm>
              <a:off x="4896" y="2688"/>
              <a:ext cx="0" cy="432"/>
            </a:xfrm>
            <a:prstGeom prst="line">
              <a:avLst/>
            </a:prstGeom>
            <a:noFill/>
            <a:ln w="19050">
              <a:solidFill>
                <a:srgbClr val="1C1C1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6083" name="Object 41"/>
            <p:cNvGraphicFramePr>
              <a:graphicFrameLocks noChangeAspect="1"/>
            </p:cNvGraphicFramePr>
            <p:nvPr/>
          </p:nvGraphicFramePr>
          <p:xfrm>
            <a:off x="3552" y="3072"/>
            <a:ext cx="28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26" name="公式" r:id="rId20" imgW="139680" imgH="164880" progId="Equation.3">
                    <p:embed/>
                  </p:oleObj>
                </mc:Choice>
                <mc:Fallback>
                  <p:oleObj name="公式" r:id="rId20" imgW="139680" imgH="16488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3072"/>
                          <a:ext cx="28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4" name="Object 42"/>
            <p:cNvGraphicFramePr>
              <a:graphicFrameLocks noChangeAspect="1"/>
            </p:cNvGraphicFramePr>
            <p:nvPr/>
          </p:nvGraphicFramePr>
          <p:xfrm>
            <a:off x="4800" y="3120"/>
            <a:ext cx="28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27" name="公式" r:id="rId22" imgW="139680" imgH="164880" progId="Equation.3">
                    <p:embed/>
                  </p:oleObj>
                </mc:Choice>
                <mc:Fallback>
                  <p:oleObj name="公式" r:id="rId22" imgW="139680" imgH="16488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3120"/>
                          <a:ext cx="28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5" name="Object 43"/>
            <p:cNvGraphicFramePr>
              <a:graphicFrameLocks noChangeAspect="1"/>
            </p:cNvGraphicFramePr>
            <p:nvPr/>
          </p:nvGraphicFramePr>
          <p:xfrm>
            <a:off x="4430" y="1920"/>
            <a:ext cx="163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28" name="Equation" r:id="rId24" imgW="152280" imgH="190440" progId="Equation.3">
                    <p:embed/>
                  </p:oleObj>
                </mc:Choice>
                <mc:Fallback>
                  <p:oleObj name="Equation" r:id="rId24" imgW="152280" imgH="19044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0" y="1920"/>
                          <a:ext cx="163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07" name="Group 44"/>
          <p:cNvGrpSpPr>
            <a:grpSpLocks/>
          </p:cNvGrpSpPr>
          <p:nvPr/>
        </p:nvGrpSpPr>
        <p:grpSpPr bwMode="auto">
          <a:xfrm>
            <a:off x="2743200" y="1024440"/>
            <a:ext cx="1485900" cy="1066800"/>
            <a:chOff x="3648" y="1872"/>
            <a:chExt cx="1248" cy="896"/>
          </a:xfrm>
        </p:grpSpPr>
        <p:sp>
          <p:nvSpPr>
            <p:cNvPr id="46108" name="Arc 45"/>
            <p:cNvSpPr>
              <a:spLocks/>
            </p:cNvSpPr>
            <p:nvPr/>
          </p:nvSpPr>
          <p:spPr bwMode="auto">
            <a:xfrm flipH="1" flipV="1">
              <a:off x="3648" y="1872"/>
              <a:ext cx="1248" cy="816"/>
            </a:xfrm>
            <a:custGeom>
              <a:avLst/>
              <a:gdLst>
                <a:gd name="T0" fmla="*/ 0 w 21591"/>
                <a:gd name="T1" fmla="*/ 0 h 21600"/>
                <a:gd name="T2" fmla="*/ 4 w 21591"/>
                <a:gd name="T3" fmla="*/ 1 h 21600"/>
                <a:gd name="T4" fmla="*/ 0 w 21591"/>
                <a:gd name="T5" fmla="*/ 1 h 21600"/>
                <a:gd name="T6" fmla="*/ 0 60000 65536"/>
                <a:gd name="T7" fmla="*/ 0 60000 65536"/>
                <a:gd name="T8" fmla="*/ 0 60000 65536"/>
                <a:gd name="T9" fmla="*/ 0 w 21591"/>
                <a:gd name="T10" fmla="*/ 0 h 21600"/>
                <a:gd name="T11" fmla="*/ 21591 w 2159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1" h="21600" fill="none" extrusionOk="0">
                  <a:moveTo>
                    <a:pt x="-1" y="0"/>
                  </a:moveTo>
                  <a:cubicBezTo>
                    <a:pt x="11681" y="0"/>
                    <a:pt x="21246" y="9287"/>
                    <a:pt x="21590" y="20964"/>
                  </a:cubicBezTo>
                </a:path>
                <a:path w="21591" h="21600" stroke="0" extrusionOk="0">
                  <a:moveTo>
                    <a:pt x="-1" y="0"/>
                  </a:moveTo>
                  <a:cubicBezTo>
                    <a:pt x="11681" y="0"/>
                    <a:pt x="21246" y="9287"/>
                    <a:pt x="21590" y="2096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9" name="Line 46"/>
            <p:cNvSpPr>
              <a:spLocks noChangeShapeType="1"/>
            </p:cNvSpPr>
            <p:nvPr/>
          </p:nvSpPr>
          <p:spPr bwMode="auto">
            <a:xfrm flipH="1" flipV="1">
              <a:off x="4176" y="2544"/>
              <a:ext cx="144" cy="48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6082" name="Object 47"/>
            <p:cNvGraphicFramePr>
              <a:graphicFrameLocks noChangeAspect="1"/>
            </p:cNvGraphicFramePr>
            <p:nvPr/>
          </p:nvGraphicFramePr>
          <p:xfrm>
            <a:off x="4080" y="2544"/>
            <a:ext cx="168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29" name="Equation" r:id="rId26" imgW="190440" imgH="253800" progId="Equation.3">
                    <p:embed/>
                  </p:oleObj>
                </mc:Choice>
                <mc:Fallback>
                  <p:oleObj name="Equation" r:id="rId26" imgW="190440" imgH="25380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544"/>
                          <a:ext cx="168" cy="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628900" y="1117997"/>
            <a:ext cx="1485900" cy="914400"/>
            <a:chOff x="1248" y="864"/>
            <a:chExt cx="1248" cy="768"/>
          </a:xfrm>
        </p:grpSpPr>
        <p:sp>
          <p:nvSpPr>
            <p:cNvPr id="47149" name="Freeform 4" descr="浅色下对角线"/>
            <p:cNvSpPr>
              <a:spLocks/>
            </p:cNvSpPr>
            <p:nvPr/>
          </p:nvSpPr>
          <p:spPr bwMode="auto">
            <a:xfrm>
              <a:off x="1248" y="864"/>
              <a:ext cx="1248" cy="768"/>
            </a:xfrm>
            <a:custGeom>
              <a:avLst/>
              <a:gdLst>
                <a:gd name="T0" fmla="*/ 0 w 1248"/>
                <a:gd name="T1" fmla="*/ 0 h 768"/>
                <a:gd name="T2" fmla="*/ 250 w 1248"/>
                <a:gd name="T3" fmla="*/ 0 h 768"/>
                <a:gd name="T4" fmla="*/ 624 w 1248"/>
                <a:gd name="T5" fmla="*/ 96 h 768"/>
                <a:gd name="T6" fmla="*/ 957 w 1248"/>
                <a:gd name="T7" fmla="*/ 288 h 768"/>
                <a:gd name="T8" fmla="*/ 1118 w 1248"/>
                <a:gd name="T9" fmla="*/ 446 h 768"/>
                <a:gd name="T10" fmla="*/ 1206 w 1248"/>
                <a:gd name="T11" fmla="*/ 624 h 768"/>
                <a:gd name="T12" fmla="*/ 1248 w 1248"/>
                <a:gd name="T13" fmla="*/ 768 h 768"/>
                <a:gd name="T14" fmla="*/ 1040 w 1248"/>
                <a:gd name="T15" fmla="*/ 768 h 768"/>
                <a:gd name="T16" fmla="*/ 790 w 1248"/>
                <a:gd name="T17" fmla="*/ 720 h 768"/>
                <a:gd name="T18" fmla="*/ 582 w 1248"/>
                <a:gd name="T19" fmla="*/ 624 h 768"/>
                <a:gd name="T20" fmla="*/ 374 w 1248"/>
                <a:gd name="T21" fmla="*/ 528 h 768"/>
                <a:gd name="T22" fmla="*/ 250 w 1248"/>
                <a:gd name="T23" fmla="*/ 432 h 768"/>
                <a:gd name="T24" fmla="*/ 166 w 1248"/>
                <a:gd name="T25" fmla="*/ 336 h 768"/>
                <a:gd name="T26" fmla="*/ 62 w 1248"/>
                <a:gd name="T27" fmla="*/ 206 h 768"/>
                <a:gd name="T28" fmla="*/ 27 w 1248"/>
                <a:gd name="T29" fmla="*/ 103 h 768"/>
                <a:gd name="T30" fmla="*/ 0 w 1248"/>
                <a:gd name="T31" fmla="*/ 0 h 76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48"/>
                <a:gd name="T49" fmla="*/ 0 h 768"/>
                <a:gd name="T50" fmla="*/ 1248 w 1248"/>
                <a:gd name="T51" fmla="*/ 768 h 76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48" h="768">
                  <a:moveTo>
                    <a:pt x="0" y="0"/>
                  </a:moveTo>
                  <a:lnTo>
                    <a:pt x="250" y="0"/>
                  </a:lnTo>
                  <a:lnTo>
                    <a:pt x="624" y="96"/>
                  </a:lnTo>
                  <a:lnTo>
                    <a:pt x="957" y="288"/>
                  </a:lnTo>
                  <a:lnTo>
                    <a:pt x="1118" y="446"/>
                  </a:lnTo>
                  <a:lnTo>
                    <a:pt x="1206" y="624"/>
                  </a:lnTo>
                  <a:lnTo>
                    <a:pt x="1248" y="768"/>
                  </a:lnTo>
                  <a:lnTo>
                    <a:pt x="1040" y="768"/>
                  </a:lnTo>
                  <a:lnTo>
                    <a:pt x="790" y="720"/>
                  </a:lnTo>
                  <a:lnTo>
                    <a:pt x="582" y="624"/>
                  </a:lnTo>
                  <a:lnTo>
                    <a:pt x="374" y="528"/>
                  </a:lnTo>
                  <a:lnTo>
                    <a:pt x="250" y="432"/>
                  </a:lnTo>
                  <a:lnTo>
                    <a:pt x="166" y="336"/>
                  </a:lnTo>
                  <a:lnTo>
                    <a:pt x="62" y="206"/>
                  </a:lnTo>
                  <a:lnTo>
                    <a:pt x="27" y="103"/>
                  </a:lnTo>
                  <a:lnTo>
                    <a:pt x="0" y="0"/>
                  </a:lnTo>
                  <a:close/>
                </a:path>
              </a:pathLst>
            </a:custGeom>
            <a:pattFill prst="ltDnDiag">
              <a:fgClr>
                <a:srgbClr val="0066FF"/>
              </a:fgClr>
              <a:bgClr>
                <a:schemeClr val="bg1"/>
              </a:bgClr>
            </a:patt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7117" name="Object 5"/>
            <p:cNvGraphicFramePr>
              <a:graphicFrameLocks noChangeAspect="1"/>
            </p:cNvGraphicFramePr>
            <p:nvPr/>
          </p:nvGraphicFramePr>
          <p:xfrm>
            <a:off x="1776" y="1104"/>
            <a:ext cx="288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42" name="Equation" r:id="rId3" imgW="266400" imgH="241200" progId="Equation.3">
                    <p:embed/>
                  </p:oleObj>
                </mc:Choice>
                <mc:Fallback>
                  <p:oleObj name="Equation" r:id="rId3" imgW="266400" imgH="241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104"/>
                          <a:ext cx="288" cy="2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853804" y="3388521"/>
            <a:ext cx="5183982" cy="1102519"/>
            <a:chOff x="513" y="3123"/>
            <a:chExt cx="4354" cy="926"/>
          </a:xfrm>
        </p:grpSpPr>
        <p:sp>
          <p:nvSpPr>
            <p:cNvPr id="47148" name="Text Box 7"/>
            <p:cNvSpPr txBox="1">
              <a:spLocks noChangeArrowheads="1"/>
            </p:cNvSpPr>
            <p:nvPr/>
          </p:nvSpPr>
          <p:spPr bwMode="auto">
            <a:xfrm>
              <a:off x="513" y="3370"/>
              <a:ext cx="2496" cy="38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 smtClean="0">
                  <a:solidFill>
                    <a:srgbClr val="010000"/>
                  </a:solidFill>
                  <a:latin typeface="Times New Roman" pitchFamily="18" charset="0"/>
                </a:rPr>
                <a:t>制冷机制冷系</a:t>
              </a:r>
              <a:r>
                <a:rPr kumimoji="1" lang="zh-CN" altLang="en-US" sz="2400" b="1" dirty="0">
                  <a:solidFill>
                    <a:srgbClr val="010000"/>
                  </a:solidFill>
                  <a:latin typeface="Times New Roman" pitchFamily="18" charset="0"/>
                </a:rPr>
                <a:t>数</a:t>
              </a:r>
            </a:p>
          </p:txBody>
        </p:sp>
        <p:graphicFrame>
          <p:nvGraphicFramePr>
            <p:cNvPr id="47116" name="Object 8"/>
            <p:cNvGraphicFramePr>
              <a:graphicFrameLocks noChangeAspect="1"/>
            </p:cNvGraphicFramePr>
            <p:nvPr/>
          </p:nvGraphicFramePr>
          <p:xfrm>
            <a:off x="2448" y="3123"/>
            <a:ext cx="2419" cy="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43" name="公式" r:id="rId5" imgW="774360" imgH="330120" progId="Equation.3">
                    <p:embed/>
                  </p:oleObj>
                </mc:Choice>
                <mc:Fallback>
                  <p:oleObj name="公式" r:id="rId5" imgW="774360" imgH="33012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3123"/>
                          <a:ext cx="2419" cy="9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5711176" y="3972517"/>
            <a:ext cx="402431" cy="40243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5543550" y="1527572"/>
            <a:ext cx="1485900" cy="585788"/>
            <a:chOff x="3552" y="1323"/>
            <a:chExt cx="1248" cy="492"/>
          </a:xfrm>
          <a:noFill/>
        </p:grpSpPr>
        <p:sp>
          <p:nvSpPr>
            <p:cNvPr id="47146" name="Oval 11"/>
            <p:cNvSpPr>
              <a:spLocks noChangeArrowheads="1"/>
            </p:cNvSpPr>
            <p:nvPr/>
          </p:nvSpPr>
          <p:spPr bwMode="auto">
            <a:xfrm>
              <a:off x="3552" y="1323"/>
              <a:ext cx="1008" cy="492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147" name="Text Box 12">
              <a:hlinkClick r:id="rId7" action="ppaction://hlinkfile"/>
            </p:cNvPr>
            <p:cNvSpPr txBox="1">
              <a:spLocks noChangeArrowheads="1"/>
            </p:cNvSpPr>
            <p:nvPr/>
          </p:nvSpPr>
          <p:spPr bwMode="auto">
            <a:xfrm>
              <a:off x="3648" y="1391"/>
              <a:ext cx="1152" cy="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 smtClean="0">
                  <a:solidFill>
                    <a:srgbClr val="1C1C1C"/>
                  </a:solidFill>
                  <a:latin typeface="Times New Roman" pitchFamily="18" charset="0"/>
                </a:rPr>
                <a:t>制冷</a:t>
              </a:r>
              <a:r>
                <a:rPr kumimoji="1" lang="zh-CN" altLang="en-US" sz="2400" b="1" smtClean="0">
                  <a:solidFill>
                    <a:srgbClr val="333333"/>
                  </a:solidFill>
                  <a:latin typeface="Times New Roman" pitchFamily="18" charset="0"/>
                </a:rPr>
                <a:t>机</a:t>
              </a:r>
              <a:endParaRPr kumimoji="1" lang="zh-CN" altLang="en-US" sz="2400" b="1" dirty="0">
                <a:solidFill>
                  <a:srgbClr val="333333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429250" y="670322"/>
            <a:ext cx="1543050" cy="469106"/>
            <a:chOff x="3648" y="864"/>
            <a:chExt cx="1296" cy="394"/>
          </a:xfrm>
        </p:grpSpPr>
        <p:sp>
          <p:nvSpPr>
            <p:cNvPr id="47144" name="Rectangle 14"/>
            <p:cNvSpPr>
              <a:spLocks noChangeArrowheads="1"/>
            </p:cNvSpPr>
            <p:nvPr/>
          </p:nvSpPr>
          <p:spPr bwMode="auto">
            <a:xfrm>
              <a:off x="3648" y="864"/>
              <a:ext cx="1152" cy="336"/>
            </a:xfrm>
            <a:prstGeom prst="rect">
              <a:avLst/>
            </a:prstGeom>
            <a:solidFill>
              <a:srgbClr val="FDE3F0"/>
            </a:solidFill>
            <a:ln w="19050">
              <a:solidFill>
                <a:srgbClr val="CC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145" name="Text Box 15"/>
            <p:cNvSpPr txBox="1">
              <a:spLocks noChangeArrowheads="1"/>
            </p:cNvSpPr>
            <p:nvPr/>
          </p:nvSpPr>
          <p:spPr bwMode="auto">
            <a:xfrm>
              <a:off x="3696" y="870"/>
              <a:ext cx="124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333333"/>
                  </a:solidFill>
                  <a:latin typeface="Times New Roman" pitchFamily="18" charset="0"/>
                </a:rPr>
                <a:t>高温热源</a:t>
              </a:r>
              <a:endParaRPr kumimoji="1" lang="zh-CN" altLang="en-US" sz="2400" b="1">
                <a:solidFill>
                  <a:srgbClr val="333333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1943100" y="775098"/>
            <a:ext cx="2634854" cy="2097881"/>
            <a:chOff x="3072" y="1632"/>
            <a:chExt cx="2213" cy="1762"/>
          </a:xfrm>
        </p:grpSpPr>
        <p:sp>
          <p:nvSpPr>
            <p:cNvPr id="47142" name="Line 20"/>
            <p:cNvSpPr>
              <a:spLocks noChangeShapeType="1"/>
            </p:cNvSpPr>
            <p:nvPr/>
          </p:nvSpPr>
          <p:spPr bwMode="auto">
            <a:xfrm flipV="1">
              <a:off x="3306" y="3120"/>
              <a:ext cx="1974" cy="6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3" name="Line 21"/>
            <p:cNvSpPr>
              <a:spLocks noChangeShapeType="1"/>
            </p:cNvSpPr>
            <p:nvPr/>
          </p:nvSpPr>
          <p:spPr bwMode="auto">
            <a:xfrm flipV="1">
              <a:off x="3306" y="1638"/>
              <a:ext cx="0" cy="1488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7113" name="Object 22"/>
            <p:cNvGraphicFramePr>
              <a:graphicFrameLocks noChangeAspect="1"/>
            </p:cNvGraphicFramePr>
            <p:nvPr/>
          </p:nvGraphicFramePr>
          <p:xfrm>
            <a:off x="3072" y="1632"/>
            <a:ext cx="192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44" name="Equation" r:id="rId8" imgW="203040" imgH="241200" progId="Equation.3">
                    <p:embed/>
                  </p:oleObj>
                </mc:Choice>
                <mc:Fallback>
                  <p:oleObj name="Equation" r:id="rId8" imgW="203040" imgH="2412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632"/>
                          <a:ext cx="192" cy="2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4" name="Object 23"/>
            <p:cNvGraphicFramePr>
              <a:graphicFrameLocks noChangeAspect="1"/>
            </p:cNvGraphicFramePr>
            <p:nvPr/>
          </p:nvGraphicFramePr>
          <p:xfrm>
            <a:off x="5088" y="3174"/>
            <a:ext cx="197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45" name="Equation" r:id="rId10" imgW="215640" imgH="241200" progId="Equation.3">
                    <p:embed/>
                  </p:oleObj>
                </mc:Choice>
                <mc:Fallback>
                  <p:oleObj name="Equation" r:id="rId10" imgW="215640" imgH="2412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3174"/>
                          <a:ext cx="197" cy="2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5" name="Object 24"/>
            <p:cNvGraphicFramePr>
              <a:graphicFrameLocks noChangeAspect="1"/>
            </p:cNvGraphicFramePr>
            <p:nvPr/>
          </p:nvGraphicFramePr>
          <p:xfrm>
            <a:off x="3210" y="3126"/>
            <a:ext cx="177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46" name="Equation" r:id="rId12" imgW="164880" imgH="190440" progId="Equation.3">
                    <p:embed/>
                  </p:oleObj>
                </mc:Choice>
                <mc:Fallback>
                  <p:oleObj name="Equation" r:id="rId12" imgW="164880" imgH="19044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0" y="3126"/>
                          <a:ext cx="177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2457450" y="775097"/>
            <a:ext cx="2057400" cy="2171700"/>
            <a:chOff x="1104" y="576"/>
            <a:chExt cx="1728" cy="1824"/>
          </a:xfrm>
        </p:grpSpPr>
        <p:sp>
          <p:nvSpPr>
            <p:cNvPr id="47136" name="Arc 26"/>
            <p:cNvSpPr>
              <a:spLocks/>
            </p:cNvSpPr>
            <p:nvPr/>
          </p:nvSpPr>
          <p:spPr bwMode="auto">
            <a:xfrm>
              <a:off x="1248" y="865"/>
              <a:ext cx="1252" cy="816"/>
            </a:xfrm>
            <a:custGeom>
              <a:avLst/>
              <a:gdLst>
                <a:gd name="T0" fmla="*/ 0 w 21594"/>
                <a:gd name="T1" fmla="*/ 0 h 21600"/>
                <a:gd name="T2" fmla="*/ 4 w 21594"/>
                <a:gd name="T3" fmla="*/ 1 h 21600"/>
                <a:gd name="T4" fmla="*/ 0 w 21594"/>
                <a:gd name="T5" fmla="*/ 1 h 21600"/>
                <a:gd name="T6" fmla="*/ 0 60000 65536"/>
                <a:gd name="T7" fmla="*/ 0 60000 65536"/>
                <a:gd name="T8" fmla="*/ 0 60000 65536"/>
                <a:gd name="T9" fmla="*/ 0 w 21594"/>
                <a:gd name="T10" fmla="*/ 0 h 21600"/>
                <a:gd name="T11" fmla="*/ 21594 w 2159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4" h="21600" fill="none" extrusionOk="0">
                  <a:moveTo>
                    <a:pt x="-1" y="0"/>
                  </a:moveTo>
                  <a:cubicBezTo>
                    <a:pt x="11723" y="0"/>
                    <a:pt x="21306" y="9351"/>
                    <a:pt x="21593" y="21072"/>
                  </a:cubicBezTo>
                </a:path>
                <a:path w="21594" h="21600" stroke="0" extrusionOk="0">
                  <a:moveTo>
                    <a:pt x="-1" y="0"/>
                  </a:moveTo>
                  <a:cubicBezTo>
                    <a:pt x="11723" y="0"/>
                    <a:pt x="21306" y="9351"/>
                    <a:pt x="21593" y="2107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CC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7" name="Line 27"/>
            <p:cNvSpPr>
              <a:spLocks noChangeShapeType="1"/>
            </p:cNvSpPr>
            <p:nvPr/>
          </p:nvSpPr>
          <p:spPr bwMode="auto">
            <a:xfrm>
              <a:off x="1968" y="1008"/>
              <a:ext cx="192" cy="96"/>
            </a:xfrm>
            <a:prstGeom prst="line">
              <a:avLst/>
            </a:prstGeom>
            <a:noFill/>
            <a:ln w="57150">
              <a:solidFill>
                <a:srgbClr val="CC0099"/>
              </a:solidFill>
              <a:round/>
              <a:headEnd type="triangl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8" name="Text Box 28"/>
            <p:cNvSpPr txBox="1">
              <a:spLocks noChangeArrowheads="1"/>
            </p:cNvSpPr>
            <p:nvPr/>
          </p:nvSpPr>
          <p:spPr bwMode="auto">
            <a:xfrm>
              <a:off x="1104" y="576"/>
              <a:ext cx="33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solidFill>
                    <a:srgbClr val="010000"/>
                  </a:solidFill>
                  <a:latin typeface="Times New Roman" pitchFamily="18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47139" name="Text Box 29"/>
            <p:cNvSpPr txBox="1">
              <a:spLocks noChangeArrowheads="1"/>
            </p:cNvSpPr>
            <p:nvPr/>
          </p:nvSpPr>
          <p:spPr bwMode="auto">
            <a:xfrm>
              <a:off x="2496" y="1488"/>
              <a:ext cx="33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solidFill>
                    <a:srgbClr val="010000"/>
                  </a:solidFill>
                  <a:latin typeface="Times New Roman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47140" name="Line 30"/>
            <p:cNvSpPr>
              <a:spLocks noChangeShapeType="1"/>
            </p:cNvSpPr>
            <p:nvPr/>
          </p:nvSpPr>
          <p:spPr bwMode="auto">
            <a:xfrm>
              <a:off x="1248" y="864"/>
              <a:ext cx="0" cy="1200"/>
            </a:xfrm>
            <a:prstGeom prst="line">
              <a:avLst/>
            </a:prstGeom>
            <a:noFill/>
            <a:ln w="19050">
              <a:solidFill>
                <a:srgbClr val="1C1C1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1" name="Line 31"/>
            <p:cNvSpPr>
              <a:spLocks noChangeShapeType="1"/>
            </p:cNvSpPr>
            <p:nvPr/>
          </p:nvSpPr>
          <p:spPr bwMode="auto">
            <a:xfrm>
              <a:off x="2496" y="1632"/>
              <a:ext cx="0" cy="432"/>
            </a:xfrm>
            <a:prstGeom prst="line">
              <a:avLst/>
            </a:prstGeom>
            <a:noFill/>
            <a:ln w="19050">
              <a:solidFill>
                <a:srgbClr val="1C1C1C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7110" name="Object 32"/>
            <p:cNvGraphicFramePr>
              <a:graphicFrameLocks noChangeAspect="1"/>
            </p:cNvGraphicFramePr>
            <p:nvPr/>
          </p:nvGraphicFramePr>
          <p:xfrm>
            <a:off x="1152" y="2016"/>
            <a:ext cx="28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47" name="公式" r:id="rId14" imgW="139680" imgH="164880" progId="Equation.3">
                    <p:embed/>
                  </p:oleObj>
                </mc:Choice>
                <mc:Fallback>
                  <p:oleObj name="公式" r:id="rId14" imgW="139680" imgH="1648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016"/>
                          <a:ext cx="28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1" name="Object 33"/>
            <p:cNvGraphicFramePr>
              <a:graphicFrameLocks noChangeAspect="1"/>
            </p:cNvGraphicFramePr>
            <p:nvPr/>
          </p:nvGraphicFramePr>
          <p:xfrm>
            <a:off x="2400" y="2064"/>
            <a:ext cx="28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48" name="公式" r:id="rId16" imgW="139680" imgH="164880" progId="Equation.3">
                    <p:embed/>
                  </p:oleObj>
                </mc:Choice>
                <mc:Fallback>
                  <p:oleObj name="公式" r:id="rId16" imgW="139680" imgH="16488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2064"/>
                          <a:ext cx="28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2" name="Object 34"/>
            <p:cNvGraphicFramePr>
              <a:graphicFrameLocks noChangeAspect="1"/>
            </p:cNvGraphicFramePr>
            <p:nvPr/>
          </p:nvGraphicFramePr>
          <p:xfrm>
            <a:off x="2030" y="864"/>
            <a:ext cx="163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49" name="Equation" r:id="rId18" imgW="152280" imgH="190440" progId="Equation.3">
                    <p:embed/>
                  </p:oleObj>
                </mc:Choice>
                <mc:Fallback>
                  <p:oleObj name="Equation" r:id="rId18" imgW="152280" imgH="19044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0" y="864"/>
                          <a:ext cx="163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2628900" y="1060847"/>
            <a:ext cx="1485900" cy="1085850"/>
            <a:chOff x="1248" y="816"/>
            <a:chExt cx="1248" cy="912"/>
          </a:xfrm>
        </p:grpSpPr>
        <p:sp>
          <p:nvSpPr>
            <p:cNvPr id="47134" name="Arc 36"/>
            <p:cNvSpPr>
              <a:spLocks/>
            </p:cNvSpPr>
            <p:nvPr/>
          </p:nvSpPr>
          <p:spPr bwMode="auto">
            <a:xfrm flipH="1" flipV="1">
              <a:off x="1248" y="816"/>
              <a:ext cx="1248" cy="816"/>
            </a:xfrm>
            <a:custGeom>
              <a:avLst/>
              <a:gdLst>
                <a:gd name="T0" fmla="*/ 0 w 21591"/>
                <a:gd name="T1" fmla="*/ 0 h 21600"/>
                <a:gd name="T2" fmla="*/ 4 w 21591"/>
                <a:gd name="T3" fmla="*/ 1 h 21600"/>
                <a:gd name="T4" fmla="*/ 0 w 21591"/>
                <a:gd name="T5" fmla="*/ 1 h 21600"/>
                <a:gd name="T6" fmla="*/ 0 60000 65536"/>
                <a:gd name="T7" fmla="*/ 0 60000 65536"/>
                <a:gd name="T8" fmla="*/ 0 60000 65536"/>
                <a:gd name="T9" fmla="*/ 0 w 21591"/>
                <a:gd name="T10" fmla="*/ 0 h 21600"/>
                <a:gd name="T11" fmla="*/ 21591 w 2159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1" h="21600" fill="none" extrusionOk="0">
                  <a:moveTo>
                    <a:pt x="-1" y="0"/>
                  </a:moveTo>
                  <a:cubicBezTo>
                    <a:pt x="11681" y="0"/>
                    <a:pt x="21246" y="9287"/>
                    <a:pt x="21590" y="20964"/>
                  </a:cubicBezTo>
                </a:path>
                <a:path w="21591" h="21600" stroke="0" extrusionOk="0">
                  <a:moveTo>
                    <a:pt x="-1" y="0"/>
                  </a:moveTo>
                  <a:cubicBezTo>
                    <a:pt x="11681" y="0"/>
                    <a:pt x="21246" y="9287"/>
                    <a:pt x="21590" y="2096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5" name="Line 37"/>
            <p:cNvSpPr>
              <a:spLocks noChangeShapeType="1"/>
            </p:cNvSpPr>
            <p:nvPr/>
          </p:nvSpPr>
          <p:spPr bwMode="auto">
            <a:xfrm flipH="1" flipV="1">
              <a:off x="1632" y="1392"/>
              <a:ext cx="144" cy="96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triangl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7109" name="Object 38"/>
            <p:cNvGraphicFramePr>
              <a:graphicFrameLocks noChangeAspect="1"/>
            </p:cNvGraphicFramePr>
            <p:nvPr/>
          </p:nvGraphicFramePr>
          <p:xfrm>
            <a:off x="1680" y="1504"/>
            <a:ext cx="168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50" name="Equation" r:id="rId20" imgW="190440" imgH="253800" progId="Equation.3">
                    <p:embed/>
                  </p:oleObj>
                </mc:Choice>
                <mc:Fallback>
                  <p:oleObj name="Equation" r:id="rId20" imgW="190440" imgH="2538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1504"/>
                          <a:ext cx="168" cy="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6000750" y="1045369"/>
            <a:ext cx="671513" cy="669131"/>
            <a:chOff x="3792" y="1920"/>
            <a:chExt cx="564" cy="576"/>
          </a:xfrm>
        </p:grpSpPr>
        <p:graphicFrame>
          <p:nvGraphicFramePr>
            <p:cNvPr id="47108" name="Object 40"/>
            <p:cNvGraphicFramePr>
              <a:graphicFrameLocks noChangeAspect="1"/>
            </p:cNvGraphicFramePr>
            <p:nvPr/>
          </p:nvGraphicFramePr>
          <p:xfrm>
            <a:off x="3984" y="1968"/>
            <a:ext cx="372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51" name="公式" r:id="rId22" imgW="139680" imgH="164880" progId="Equation.3">
                    <p:embed/>
                  </p:oleObj>
                </mc:Choice>
                <mc:Fallback>
                  <p:oleObj name="公式" r:id="rId22" imgW="139680" imgH="16488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968"/>
                          <a:ext cx="372" cy="4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33" name="AutoShape 41"/>
            <p:cNvSpPr>
              <a:spLocks noChangeArrowheads="1"/>
            </p:cNvSpPr>
            <p:nvPr/>
          </p:nvSpPr>
          <p:spPr bwMode="auto">
            <a:xfrm flipV="1">
              <a:off x="3792" y="1920"/>
              <a:ext cx="192" cy="576"/>
            </a:xfrm>
            <a:prstGeom prst="downArrow">
              <a:avLst>
                <a:gd name="adj1" fmla="val 35417"/>
                <a:gd name="adj2" fmla="val 125000"/>
              </a:avLst>
            </a:prstGeom>
            <a:solidFill>
              <a:srgbClr val="CCEC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6057900" y="2053829"/>
            <a:ext cx="639366" cy="685800"/>
            <a:chOff x="3840" y="1765"/>
            <a:chExt cx="537" cy="576"/>
          </a:xfrm>
        </p:grpSpPr>
        <p:sp>
          <p:nvSpPr>
            <p:cNvPr id="47132" name="AutoShape 43"/>
            <p:cNvSpPr>
              <a:spLocks noChangeArrowheads="1"/>
            </p:cNvSpPr>
            <p:nvPr/>
          </p:nvSpPr>
          <p:spPr bwMode="auto">
            <a:xfrm flipV="1">
              <a:off x="3840" y="1765"/>
              <a:ext cx="144" cy="576"/>
            </a:xfrm>
            <a:prstGeom prst="downArrow">
              <a:avLst>
                <a:gd name="adj1" fmla="val 40000"/>
                <a:gd name="adj2" fmla="val 160278"/>
              </a:avLst>
            </a:prstGeom>
            <a:solidFill>
              <a:srgbClr val="FFCC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7107" name="Object 44"/>
            <p:cNvGraphicFramePr>
              <a:graphicFrameLocks noChangeAspect="1"/>
            </p:cNvGraphicFramePr>
            <p:nvPr/>
          </p:nvGraphicFramePr>
          <p:xfrm>
            <a:off x="3976" y="1813"/>
            <a:ext cx="401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52" name="公式" r:id="rId24" imgW="152280" imgH="164880" progId="Equation.3">
                    <p:embed/>
                  </p:oleObj>
                </mc:Choice>
                <mc:Fallback>
                  <p:oleObj name="公式" r:id="rId24" imgW="152280" imgH="16488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" y="1813"/>
                          <a:ext cx="401" cy="4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45"/>
          <p:cNvGrpSpPr>
            <a:grpSpLocks/>
          </p:cNvGrpSpPr>
          <p:nvPr/>
        </p:nvGrpSpPr>
        <p:grpSpPr bwMode="auto">
          <a:xfrm>
            <a:off x="6694885" y="1666875"/>
            <a:ext cx="1028700" cy="310754"/>
            <a:chOff x="4464" y="2475"/>
            <a:chExt cx="864" cy="261"/>
          </a:xfrm>
        </p:grpSpPr>
        <p:sp>
          <p:nvSpPr>
            <p:cNvPr id="47131" name="AutoShape 46"/>
            <p:cNvSpPr>
              <a:spLocks noChangeArrowheads="1"/>
            </p:cNvSpPr>
            <p:nvPr/>
          </p:nvSpPr>
          <p:spPr bwMode="auto">
            <a:xfrm flipH="1">
              <a:off x="4464" y="2571"/>
              <a:ext cx="528" cy="96"/>
            </a:xfrm>
            <a:prstGeom prst="rightArrow">
              <a:avLst>
                <a:gd name="adj1" fmla="val 58667"/>
                <a:gd name="adj2" fmla="val 201030"/>
              </a:avLst>
            </a:prstGeom>
            <a:solidFill>
              <a:srgbClr val="99CCFF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7106" name="Object 47"/>
            <p:cNvGraphicFramePr>
              <a:graphicFrameLocks noChangeAspect="1"/>
            </p:cNvGraphicFramePr>
            <p:nvPr/>
          </p:nvGraphicFramePr>
          <p:xfrm>
            <a:off x="5040" y="2475"/>
            <a:ext cx="288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853" name="Equation" r:id="rId26" imgW="266400" imgH="241200" progId="Equation.3">
                    <p:embed/>
                  </p:oleObj>
                </mc:Choice>
                <mc:Fallback>
                  <p:oleObj name="Equation" r:id="rId26" imgW="266400" imgH="24120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475"/>
                          <a:ext cx="288" cy="26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130" name="Text Box 48"/>
          <p:cNvSpPr txBox="1">
            <a:spLocks noChangeArrowheads="1"/>
          </p:cNvSpPr>
          <p:nvPr/>
        </p:nvSpPr>
        <p:spPr bwMode="auto">
          <a:xfrm>
            <a:off x="5372100" y="2752725"/>
            <a:ext cx="14859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rgbClr val="333333"/>
                </a:solidFill>
                <a:latin typeface="Times New Roman" pitchFamily="18" charset="0"/>
              </a:rPr>
              <a:t>低温热源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1065427" y="169895"/>
            <a:ext cx="7548842" cy="154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例 </a:t>
            </a:r>
            <a:r>
              <a:rPr kumimoji="1" lang="en-US" altLang="zh-CN" sz="21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3 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汽油机可近似看成如图循环过程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(Otto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循环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，其中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AB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CD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为绝热过程，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BC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为等体升压过程， 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DA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为等体降压过程</a:t>
            </a: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。</a:t>
            </a:r>
            <a:r>
              <a:rPr kumimoji="1" lang="en-US" altLang="zh-CN" sz="21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/>
            </a:r>
            <a:br>
              <a:rPr kumimoji="1" lang="en-US" altLang="zh-CN" sz="21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</a:br>
            <a:r>
              <a:rPr kumimoji="1" lang="zh-CN" altLang="en-US" sz="2100" b="1" dirty="0" smtClean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求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：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此循环效率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1125374" y="1970070"/>
            <a:ext cx="7762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解：</a:t>
            </a: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938878"/>
              </p:ext>
            </p:extLst>
          </p:nvPr>
        </p:nvGraphicFramePr>
        <p:xfrm>
          <a:off x="1728948" y="1781985"/>
          <a:ext cx="1333282" cy="791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21" name="Equation" r:id="rId3" imgW="812520" imgH="482400" progId="Equation.DSMT4">
                  <p:embed/>
                </p:oleObj>
              </mc:Choice>
              <mc:Fallback>
                <p:oleObj name="Equation" r:id="rId3" imgW="812520" imgH="482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948" y="1781985"/>
                        <a:ext cx="1333282" cy="7916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6173348" y="2261778"/>
            <a:ext cx="2141935" cy="1228725"/>
            <a:chOff x="3584" y="1924"/>
            <a:chExt cx="1799" cy="1032"/>
          </a:xfrm>
        </p:grpSpPr>
        <p:sp>
          <p:nvSpPr>
            <p:cNvPr id="91144" name="AutoShape 8"/>
            <p:cNvSpPr>
              <a:spLocks noChangeArrowheads="1"/>
            </p:cNvSpPr>
            <p:nvPr/>
          </p:nvSpPr>
          <p:spPr bwMode="auto">
            <a:xfrm>
              <a:off x="3584" y="1924"/>
              <a:ext cx="363" cy="39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zh-CN" altLang="en-US" b="1">
                  <a:solidFill>
                    <a:srgbClr val="000099"/>
                  </a:solidFill>
                  <a:latin typeface="Times New Roman" pitchFamily="18" charset="0"/>
                  <a:ea typeface="宋体" pitchFamily="2" charset="-122"/>
                </a:rPr>
                <a:t>吸</a:t>
              </a:r>
            </a:p>
          </p:txBody>
        </p:sp>
        <p:sp>
          <p:nvSpPr>
            <p:cNvPr id="91145" name="AutoShape 9"/>
            <p:cNvSpPr>
              <a:spLocks noChangeArrowheads="1"/>
            </p:cNvSpPr>
            <p:nvPr/>
          </p:nvSpPr>
          <p:spPr bwMode="auto">
            <a:xfrm>
              <a:off x="4995" y="2512"/>
              <a:ext cx="388" cy="444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zh-CN" altLang="en-US" b="1">
                  <a:solidFill>
                    <a:srgbClr val="000099"/>
                  </a:solidFill>
                  <a:latin typeface="Times New Roman" pitchFamily="18" charset="0"/>
                  <a:ea typeface="宋体" pitchFamily="2" charset="-122"/>
                </a:rPr>
                <a:t>放</a:t>
              </a:r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5714957" y="1690278"/>
            <a:ext cx="2628900" cy="2711054"/>
            <a:chOff x="3175" y="1451"/>
            <a:chExt cx="2208" cy="2277"/>
          </a:xfrm>
        </p:grpSpPr>
        <p:sp>
          <p:nvSpPr>
            <p:cNvPr id="91143" name="Text Box 7"/>
            <p:cNvSpPr txBox="1">
              <a:spLocks noChangeArrowheads="1"/>
            </p:cNvSpPr>
            <p:nvPr/>
          </p:nvSpPr>
          <p:spPr bwMode="auto">
            <a:xfrm>
              <a:off x="4098" y="3228"/>
              <a:ext cx="15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zh-CN" altLang="zh-CN" sz="24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46" name="Line 10"/>
            <p:cNvSpPr>
              <a:spLocks noChangeShapeType="1"/>
            </p:cNvSpPr>
            <p:nvPr/>
          </p:nvSpPr>
          <p:spPr bwMode="auto">
            <a:xfrm flipV="1">
              <a:off x="3511" y="1595"/>
              <a:ext cx="0" cy="17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47" name="Line 11"/>
            <p:cNvSpPr>
              <a:spLocks noChangeShapeType="1"/>
            </p:cNvSpPr>
            <p:nvPr/>
          </p:nvSpPr>
          <p:spPr bwMode="auto">
            <a:xfrm flipV="1">
              <a:off x="3511" y="3323"/>
              <a:ext cx="1872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48" name="Text Box 12"/>
            <p:cNvSpPr txBox="1">
              <a:spLocks noChangeArrowheads="1"/>
            </p:cNvSpPr>
            <p:nvPr/>
          </p:nvSpPr>
          <p:spPr bwMode="auto">
            <a:xfrm>
              <a:off x="3799" y="1613"/>
              <a:ext cx="327" cy="3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400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C</a:t>
              </a:r>
            </a:p>
          </p:txBody>
        </p:sp>
        <p:sp>
          <p:nvSpPr>
            <p:cNvPr id="91149" name="Text Box 13"/>
            <p:cNvSpPr txBox="1">
              <a:spLocks noChangeArrowheads="1"/>
            </p:cNvSpPr>
            <p:nvPr/>
          </p:nvSpPr>
          <p:spPr bwMode="auto">
            <a:xfrm>
              <a:off x="4855" y="2237"/>
              <a:ext cx="342" cy="3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400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D</a:t>
              </a:r>
            </a:p>
          </p:txBody>
        </p:sp>
        <p:sp>
          <p:nvSpPr>
            <p:cNvPr id="91150" name="Text Box 14"/>
            <p:cNvSpPr txBox="1">
              <a:spLocks noChangeArrowheads="1"/>
            </p:cNvSpPr>
            <p:nvPr/>
          </p:nvSpPr>
          <p:spPr bwMode="auto">
            <a:xfrm>
              <a:off x="3751" y="2285"/>
              <a:ext cx="313" cy="3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400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91151" name="Text Box 15"/>
            <p:cNvSpPr txBox="1">
              <a:spLocks noChangeArrowheads="1"/>
            </p:cNvSpPr>
            <p:nvPr/>
          </p:nvSpPr>
          <p:spPr bwMode="auto">
            <a:xfrm>
              <a:off x="4903" y="2813"/>
              <a:ext cx="313" cy="3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400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91152" name="Text Box 16"/>
            <p:cNvSpPr txBox="1">
              <a:spLocks noChangeArrowheads="1"/>
            </p:cNvSpPr>
            <p:nvPr/>
          </p:nvSpPr>
          <p:spPr bwMode="auto">
            <a:xfrm>
              <a:off x="3175" y="1451"/>
              <a:ext cx="33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p</a:t>
              </a:r>
            </a:p>
          </p:txBody>
        </p:sp>
        <p:sp>
          <p:nvSpPr>
            <p:cNvPr id="91153" name="Line 17"/>
            <p:cNvSpPr>
              <a:spLocks noChangeShapeType="1"/>
            </p:cNvSpPr>
            <p:nvPr/>
          </p:nvSpPr>
          <p:spPr bwMode="auto">
            <a:xfrm flipV="1">
              <a:off x="3991" y="1931"/>
              <a:ext cx="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54" name="Line 18"/>
            <p:cNvSpPr>
              <a:spLocks noChangeShapeType="1"/>
            </p:cNvSpPr>
            <p:nvPr/>
          </p:nvSpPr>
          <p:spPr bwMode="auto">
            <a:xfrm flipV="1">
              <a:off x="4903" y="2555"/>
              <a:ext cx="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55" name="Freeform 19"/>
            <p:cNvSpPr>
              <a:spLocks/>
            </p:cNvSpPr>
            <p:nvPr/>
          </p:nvSpPr>
          <p:spPr bwMode="auto">
            <a:xfrm>
              <a:off x="3991" y="1931"/>
              <a:ext cx="912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0" y="432"/>
                </a:cxn>
                <a:cxn ang="0">
                  <a:pos x="912" y="624"/>
                </a:cxn>
              </a:cxnLst>
              <a:rect l="0" t="0" r="r" b="b"/>
              <a:pathLst>
                <a:path w="912" h="624">
                  <a:moveTo>
                    <a:pt x="0" y="0"/>
                  </a:moveTo>
                  <a:cubicBezTo>
                    <a:pt x="164" y="164"/>
                    <a:pt x="328" y="328"/>
                    <a:pt x="480" y="432"/>
                  </a:cubicBezTo>
                  <a:cubicBezTo>
                    <a:pt x="632" y="536"/>
                    <a:pt x="772" y="580"/>
                    <a:pt x="912" y="62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56" name="Freeform 20"/>
            <p:cNvSpPr>
              <a:spLocks/>
            </p:cNvSpPr>
            <p:nvPr/>
          </p:nvSpPr>
          <p:spPr bwMode="auto">
            <a:xfrm>
              <a:off x="3991" y="2315"/>
              <a:ext cx="912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0" y="432"/>
                </a:cxn>
                <a:cxn ang="0">
                  <a:pos x="912" y="624"/>
                </a:cxn>
              </a:cxnLst>
              <a:rect l="0" t="0" r="r" b="b"/>
              <a:pathLst>
                <a:path w="912" h="624">
                  <a:moveTo>
                    <a:pt x="0" y="0"/>
                  </a:moveTo>
                  <a:cubicBezTo>
                    <a:pt x="164" y="164"/>
                    <a:pt x="328" y="328"/>
                    <a:pt x="480" y="432"/>
                  </a:cubicBezTo>
                  <a:cubicBezTo>
                    <a:pt x="632" y="536"/>
                    <a:pt x="772" y="580"/>
                    <a:pt x="912" y="62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57" name="Line 21"/>
            <p:cNvSpPr>
              <a:spLocks noChangeShapeType="1"/>
            </p:cNvSpPr>
            <p:nvPr/>
          </p:nvSpPr>
          <p:spPr bwMode="auto">
            <a:xfrm>
              <a:off x="3991" y="2315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4903" y="2939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61" name="Line 25"/>
            <p:cNvSpPr>
              <a:spLocks noChangeShapeType="1"/>
            </p:cNvSpPr>
            <p:nvPr/>
          </p:nvSpPr>
          <p:spPr bwMode="auto">
            <a:xfrm>
              <a:off x="4279" y="2219"/>
              <a:ext cx="144" cy="11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62" name="Line 26"/>
            <p:cNvSpPr>
              <a:spLocks noChangeShapeType="1"/>
            </p:cNvSpPr>
            <p:nvPr/>
          </p:nvSpPr>
          <p:spPr bwMode="auto">
            <a:xfrm flipH="1" flipV="1">
              <a:off x="4459" y="2742"/>
              <a:ext cx="156" cy="101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63" name="Line 27"/>
            <p:cNvSpPr>
              <a:spLocks noChangeShapeType="1"/>
            </p:cNvSpPr>
            <p:nvPr/>
          </p:nvSpPr>
          <p:spPr bwMode="auto">
            <a:xfrm flipV="1">
              <a:off x="3991" y="2075"/>
              <a:ext cx="0" cy="19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64" name="Line 28"/>
            <p:cNvSpPr>
              <a:spLocks noChangeShapeType="1"/>
            </p:cNvSpPr>
            <p:nvPr/>
          </p:nvSpPr>
          <p:spPr bwMode="auto">
            <a:xfrm flipV="1">
              <a:off x="4903" y="2651"/>
              <a:ext cx="0" cy="19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165" name="Text Box 29"/>
            <p:cNvSpPr txBox="1">
              <a:spLocks noChangeArrowheads="1"/>
            </p:cNvSpPr>
            <p:nvPr/>
          </p:nvSpPr>
          <p:spPr bwMode="auto">
            <a:xfrm>
              <a:off x="3843" y="3291"/>
              <a:ext cx="399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solidFill>
                    <a:srgbClr val="1C1C1C"/>
                  </a:solidFill>
                  <a:latin typeface="Times New Roman" pitchFamily="18" charset="0"/>
                  <a:ea typeface="宋体" pitchFamily="2" charset="-122"/>
                </a:rPr>
                <a:t>V</a:t>
              </a:r>
              <a:r>
                <a:rPr lang="en-US" altLang="zh-CN" sz="2400" b="1" baseline="-25000">
                  <a:solidFill>
                    <a:srgbClr val="1C1C1C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91166" name="Text Box 30"/>
            <p:cNvSpPr txBox="1">
              <a:spLocks noChangeArrowheads="1"/>
            </p:cNvSpPr>
            <p:nvPr/>
          </p:nvSpPr>
          <p:spPr bwMode="auto">
            <a:xfrm>
              <a:off x="4763" y="3340"/>
              <a:ext cx="399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solidFill>
                    <a:srgbClr val="1C1C1C"/>
                  </a:solidFill>
                  <a:latin typeface="Times New Roman" pitchFamily="18" charset="0"/>
                  <a:ea typeface="宋体" pitchFamily="2" charset="-122"/>
                </a:rPr>
                <a:t>V</a:t>
              </a:r>
              <a:r>
                <a:rPr lang="en-US" altLang="zh-CN" sz="2400" b="1" baseline="-25000">
                  <a:solidFill>
                    <a:srgbClr val="1C1C1C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91167" name="Text Box 31"/>
            <p:cNvSpPr txBox="1">
              <a:spLocks noChangeArrowheads="1"/>
            </p:cNvSpPr>
            <p:nvPr/>
          </p:nvSpPr>
          <p:spPr bwMode="auto">
            <a:xfrm>
              <a:off x="3367" y="3297"/>
              <a:ext cx="307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o</a:t>
              </a:r>
            </a:p>
          </p:txBody>
        </p:sp>
      </p:grpSp>
      <p:sp>
        <p:nvSpPr>
          <p:cNvPr id="31" name="灯片编号占位符 54"/>
          <p:cNvSpPr>
            <a:spLocks noGrp="1"/>
          </p:cNvSpPr>
          <p:nvPr>
            <p:ph type="sldNum" sz="quarter" idx="4294967295"/>
          </p:nvPr>
        </p:nvSpPr>
        <p:spPr>
          <a:xfrm>
            <a:off x="7802124" y="4912920"/>
            <a:ext cx="1428750" cy="34290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43EE585-B32A-4C60-B717-0FCF3CE634DB}" type="slidenum">
              <a:rPr kumimoji="0" lang="en-US" altLang="zh-CN" b="0" kern="0" smtClean="0"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kumimoji="0" lang="en-US" altLang="zh-CN" b="0" kern="0">
              <a:solidFill>
                <a:sysClr val="windowText" lastClr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128104"/>
              </p:ext>
            </p:extLst>
          </p:nvPr>
        </p:nvGraphicFramePr>
        <p:xfrm>
          <a:off x="1947964" y="2809478"/>
          <a:ext cx="2228532" cy="770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22" name="Equation" r:id="rId5" imgW="1358640" imgH="469800" progId="Equation.DSMT4">
                  <p:embed/>
                </p:oleObj>
              </mc:Choice>
              <mc:Fallback>
                <p:oleObj name="Equation" r:id="rId5" imgW="1358640" imgH="469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964" y="2809478"/>
                        <a:ext cx="2228532" cy="7707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40542"/>
              </p:ext>
            </p:extLst>
          </p:nvPr>
        </p:nvGraphicFramePr>
        <p:xfrm>
          <a:off x="1947964" y="3816027"/>
          <a:ext cx="1396536" cy="708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23" name="Equation" r:id="rId7" imgW="850680" imgH="431640" progId="Equation.DSMT4">
                  <p:embed/>
                </p:oleObj>
              </mc:Choice>
              <mc:Fallback>
                <p:oleObj name="Equation" r:id="rId7" imgW="850680" imgH="431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964" y="3816027"/>
                        <a:ext cx="1396536" cy="7086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1482629" y="264375"/>
            <a:ext cx="35333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又</a:t>
            </a:r>
            <a:r>
              <a:rPr lang="en-US" altLang="zh-CN" sz="24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rPr>
              <a:t>AB</a:t>
            </a:r>
            <a:r>
              <a:rPr lang="zh-CN" altLang="en-US" sz="2400" b="1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4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rPr>
              <a:t>CD</a:t>
            </a:r>
            <a:r>
              <a:rPr lang="zh-CN" altLang="en-US" sz="2400" b="1">
                <a:solidFill>
                  <a:srgbClr val="1C1C1C"/>
                </a:solidFill>
                <a:latin typeface="宋体" pitchFamily="2" charset="-122"/>
                <a:ea typeface="宋体" pitchFamily="2" charset="-122"/>
              </a:rPr>
              <a:t>是绝热过程：</a:t>
            </a:r>
          </a:p>
        </p:txBody>
      </p:sp>
      <p:graphicFrame>
        <p:nvGraphicFramePr>
          <p:cNvPr id="92163" name="Object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43768833"/>
              </p:ext>
            </p:extLst>
          </p:nvPr>
        </p:nvGraphicFramePr>
        <p:xfrm>
          <a:off x="1604964" y="883329"/>
          <a:ext cx="1513724" cy="86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751" name="Equation" r:id="rId3" imgW="914400" imgH="520560" progId="Equation.DSMT4">
                  <p:embed/>
                </p:oleObj>
              </mc:Choice>
              <mc:Fallback>
                <p:oleObj name="Equation" r:id="rId3" imgW="914400" imgH="520560" progId="Equation.DSMT4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4" y="883329"/>
                        <a:ext cx="1513724" cy="862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4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23376505"/>
              </p:ext>
            </p:extLst>
          </p:nvPr>
        </p:nvGraphicFramePr>
        <p:xfrm>
          <a:off x="3449242" y="882501"/>
          <a:ext cx="1398983" cy="855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752" name="Equation" r:id="rId5" imgW="850680" imgH="520560" progId="Equation.DSMT4">
                  <p:embed/>
                </p:oleObj>
              </mc:Choice>
              <mc:Fallback>
                <p:oleObj name="Equation" r:id="rId5" imgW="850680" imgH="520560" progId="Equation.DSMT4">
                  <p:embed/>
                  <p:pic>
                    <p:nvPicPr>
                      <p:cNvPr id="0" name="Picture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242" y="882501"/>
                        <a:ext cx="1398983" cy="8558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5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889754646"/>
              </p:ext>
            </p:extLst>
          </p:nvPr>
        </p:nvGraphicFramePr>
        <p:xfrm>
          <a:off x="2429175" y="1931251"/>
          <a:ext cx="1151335" cy="889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753" name="Equation" r:id="rId7" imgW="558720" imgH="431640" progId="Equation.DSMT4">
                  <p:embed/>
                </p:oleObj>
              </mc:Choice>
              <mc:Fallback>
                <p:oleObj name="Equation" r:id="rId7" imgW="558720" imgH="431640" progId="Equation.DSMT4">
                  <p:embed/>
                  <p:pic>
                    <p:nvPicPr>
                      <p:cNvPr id="0" name="Picture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9175" y="1931251"/>
                        <a:ext cx="1151335" cy="8893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1583831" y="2103891"/>
            <a:ext cx="9126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rPr>
              <a:t>所以</a:t>
            </a:r>
          </a:p>
        </p:txBody>
      </p:sp>
      <p:graphicFrame>
        <p:nvGraphicFramePr>
          <p:cNvPr id="92167" name="Object 7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85050865"/>
              </p:ext>
            </p:extLst>
          </p:nvPr>
        </p:nvGraphicFramePr>
        <p:xfrm>
          <a:off x="1819575" y="2985760"/>
          <a:ext cx="2581275" cy="736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754" name="Equation" r:id="rId9" imgW="1511280" imgH="431640" progId="Equation.DSMT4">
                  <p:embed/>
                </p:oleObj>
              </mc:Choice>
              <mc:Fallback>
                <p:oleObj name="Equation" r:id="rId9" imgW="1511280" imgH="431640" progId="Equation.DSMT4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575" y="2985760"/>
                        <a:ext cx="2581275" cy="736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灯片编号占位符 54"/>
          <p:cNvSpPr>
            <a:spLocks noGrp="1"/>
          </p:cNvSpPr>
          <p:nvPr>
            <p:ph type="sldNum" sz="quarter" idx="4294967295"/>
          </p:nvPr>
        </p:nvSpPr>
        <p:spPr>
          <a:xfrm>
            <a:off x="7802124" y="4929150"/>
            <a:ext cx="1428750" cy="34290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43EE585-B32A-4C60-B717-0FCF3CE634DB}" type="slidenum">
              <a:rPr kumimoji="0" lang="en-US" altLang="zh-CN" b="0" kern="0" smtClean="0"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kumimoji="0" lang="en-US" altLang="zh-CN" b="0" kern="0">
              <a:solidFill>
                <a:sysClr val="windowText" lastClr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5" name="Object 7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77738341"/>
              </p:ext>
            </p:extLst>
          </p:nvPr>
        </p:nvGraphicFramePr>
        <p:xfrm>
          <a:off x="2043806" y="3858104"/>
          <a:ext cx="1519341" cy="913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755" name="Equation" r:id="rId11" imgW="838080" imgH="520560" progId="Equation.DSMT4">
                  <p:embed/>
                </p:oleObj>
              </mc:Choice>
              <mc:Fallback>
                <p:oleObj name="Equation" r:id="rId11" imgW="838080" imgH="520560" progId="Equation.DSMT4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806" y="3858104"/>
                        <a:ext cx="1519341" cy="9138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2"/>
          <p:cNvGrpSpPr>
            <a:grpSpLocks/>
          </p:cNvGrpSpPr>
          <p:nvPr/>
        </p:nvGrpSpPr>
        <p:grpSpPr bwMode="auto">
          <a:xfrm>
            <a:off x="5660189" y="2511809"/>
            <a:ext cx="2141935" cy="1228725"/>
            <a:chOff x="3584" y="1924"/>
            <a:chExt cx="1799" cy="1032"/>
          </a:xfrm>
        </p:grpSpPr>
        <p:sp>
          <p:nvSpPr>
            <p:cNvPr id="37" name="AutoShape 8"/>
            <p:cNvSpPr>
              <a:spLocks noChangeArrowheads="1"/>
            </p:cNvSpPr>
            <p:nvPr/>
          </p:nvSpPr>
          <p:spPr bwMode="auto">
            <a:xfrm>
              <a:off x="3584" y="1924"/>
              <a:ext cx="363" cy="39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zh-CN" altLang="en-US" b="1" dirty="0">
                  <a:solidFill>
                    <a:srgbClr val="000099"/>
                  </a:solidFill>
                  <a:latin typeface="Times New Roman" pitchFamily="18" charset="0"/>
                  <a:ea typeface="宋体" pitchFamily="2" charset="-122"/>
                </a:rPr>
                <a:t>吸</a:t>
              </a:r>
            </a:p>
          </p:txBody>
        </p:sp>
        <p:sp>
          <p:nvSpPr>
            <p:cNvPr id="38" name="AutoShape 9"/>
            <p:cNvSpPr>
              <a:spLocks noChangeArrowheads="1"/>
            </p:cNvSpPr>
            <p:nvPr/>
          </p:nvSpPr>
          <p:spPr bwMode="auto">
            <a:xfrm>
              <a:off x="4995" y="2512"/>
              <a:ext cx="388" cy="444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zh-CN" altLang="en-US" b="1">
                  <a:solidFill>
                    <a:srgbClr val="000099"/>
                  </a:solidFill>
                  <a:latin typeface="Times New Roman" pitchFamily="18" charset="0"/>
                  <a:ea typeface="宋体" pitchFamily="2" charset="-122"/>
                </a:rPr>
                <a:t>放</a:t>
              </a:r>
            </a:p>
          </p:txBody>
        </p:sp>
      </p:grpSp>
      <p:grpSp>
        <p:nvGrpSpPr>
          <p:cNvPr id="39" name="Group 33"/>
          <p:cNvGrpSpPr>
            <a:grpSpLocks/>
          </p:cNvGrpSpPr>
          <p:nvPr/>
        </p:nvGrpSpPr>
        <p:grpSpPr bwMode="auto">
          <a:xfrm>
            <a:off x="5201798" y="1940309"/>
            <a:ext cx="2628900" cy="2711054"/>
            <a:chOff x="3175" y="1451"/>
            <a:chExt cx="2208" cy="2277"/>
          </a:xfrm>
        </p:grpSpPr>
        <p:sp>
          <p:nvSpPr>
            <p:cNvPr id="40" name="Text Box 7"/>
            <p:cNvSpPr txBox="1">
              <a:spLocks noChangeArrowheads="1"/>
            </p:cNvSpPr>
            <p:nvPr/>
          </p:nvSpPr>
          <p:spPr bwMode="auto">
            <a:xfrm>
              <a:off x="4098" y="3228"/>
              <a:ext cx="15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zh-CN" altLang="zh-CN" sz="24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1" name="Line 10"/>
            <p:cNvSpPr>
              <a:spLocks noChangeShapeType="1"/>
            </p:cNvSpPr>
            <p:nvPr/>
          </p:nvSpPr>
          <p:spPr bwMode="auto">
            <a:xfrm flipV="1">
              <a:off x="3511" y="1595"/>
              <a:ext cx="0" cy="17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2" name="Line 11"/>
            <p:cNvSpPr>
              <a:spLocks noChangeShapeType="1"/>
            </p:cNvSpPr>
            <p:nvPr/>
          </p:nvSpPr>
          <p:spPr bwMode="auto">
            <a:xfrm flipV="1">
              <a:off x="3511" y="3323"/>
              <a:ext cx="1872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3" name="Text Box 12"/>
            <p:cNvSpPr txBox="1">
              <a:spLocks noChangeArrowheads="1"/>
            </p:cNvSpPr>
            <p:nvPr/>
          </p:nvSpPr>
          <p:spPr bwMode="auto">
            <a:xfrm>
              <a:off x="3799" y="1613"/>
              <a:ext cx="327" cy="3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400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C</a:t>
              </a:r>
            </a:p>
          </p:txBody>
        </p:sp>
        <p:sp>
          <p:nvSpPr>
            <p:cNvPr id="44" name="Text Box 13"/>
            <p:cNvSpPr txBox="1">
              <a:spLocks noChangeArrowheads="1"/>
            </p:cNvSpPr>
            <p:nvPr/>
          </p:nvSpPr>
          <p:spPr bwMode="auto">
            <a:xfrm>
              <a:off x="4855" y="2237"/>
              <a:ext cx="342" cy="3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400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D</a:t>
              </a:r>
            </a:p>
          </p:txBody>
        </p:sp>
        <p:sp>
          <p:nvSpPr>
            <p:cNvPr id="45" name="Text Box 14"/>
            <p:cNvSpPr txBox="1">
              <a:spLocks noChangeArrowheads="1"/>
            </p:cNvSpPr>
            <p:nvPr/>
          </p:nvSpPr>
          <p:spPr bwMode="auto">
            <a:xfrm>
              <a:off x="3751" y="2285"/>
              <a:ext cx="313" cy="3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400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46" name="Text Box 15"/>
            <p:cNvSpPr txBox="1">
              <a:spLocks noChangeArrowheads="1"/>
            </p:cNvSpPr>
            <p:nvPr/>
          </p:nvSpPr>
          <p:spPr bwMode="auto">
            <a:xfrm>
              <a:off x="4903" y="2813"/>
              <a:ext cx="313" cy="3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altLang="zh-CN" sz="2400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47" name="Text Box 16"/>
            <p:cNvSpPr txBox="1">
              <a:spLocks noChangeArrowheads="1"/>
            </p:cNvSpPr>
            <p:nvPr/>
          </p:nvSpPr>
          <p:spPr bwMode="auto">
            <a:xfrm>
              <a:off x="3175" y="1451"/>
              <a:ext cx="33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p</a:t>
              </a:r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V="1">
              <a:off x="3991" y="1931"/>
              <a:ext cx="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9" name="Line 18"/>
            <p:cNvSpPr>
              <a:spLocks noChangeShapeType="1"/>
            </p:cNvSpPr>
            <p:nvPr/>
          </p:nvSpPr>
          <p:spPr bwMode="auto">
            <a:xfrm flipV="1">
              <a:off x="4903" y="2555"/>
              <a:ext cx="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auto">
            <a:xfrm>
              <a:off x="3991" y="1931"/>
              <a:ext cx="912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0" y="432"/>
                </a:cxn>
                <a:cxn ang="0">
                  <a:pos x="912" y="624"/>
                </a:cxn>
              </a:cxnLst>
              <a:rect l="0" t="0" r="r" b="b"/>
              <a:pathLst>
                <a:path w="912" h="624">
                  <a:moveTo>
                    <a:pt x="0" y="0"/>
                  </a:moveTo>
                  <a:cubicBezTo>
                    <a:pt x="164" y="164"/>
                    <a:pt x="328" y="328"/>
                    <a:pt x="480" y="432"/>
                  </a:cubicBezTo>
                  <a:cubicBezTo>
                    <a:pt x="632" y="536"/>
                    <a:pt x="772" y="580"/>
                    <a:pt x="912" y="62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auto">
            <a:xfrm>
              <a:off x="3991" y="2315"/>
              <a:ext cx="912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0" y="432"/>
                </a:cxn>
                <a:cxn ang="0">
                  <a:pos x="912" y="624"/>
                </a:cxn>
              </a:cxnLst>
              <a:rect l="0" t="0" r="r" b="b"/>
              <a:pathLst>
                <a:path w="912" h="624">
                  <a:moveTo>
                    <a:pt x="0" y="0"/>
                  </a:moveTo>
                  <a:cubicBezTo>
                    <a:pt x="164" y="164"/>
                    <a:pt x="328" y="328"/>
                    <a:pt x="480" y="432"/>
                  </a:cubicBezTo>
                  <a:cubicBezTo>
                    <a:pt x="632" y="536"/>
                    <a:pt x="772" y="580"/>
                    <a:pt x="912" y="62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2" name="Line 21"/>
            <p:cNvSpPr>
              <a:spLocks noChangeShapeType="1"/>
            </p:cNvSpPr>
            <p:nvPr/>
          </p:nvSpPr>
          <p:spPr bwMode="auto">
            <a:xfrm>
              <a:off x="3991" y="2315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3" name="Line 22"/>
            <p:cNvSpPr>
              <a:spLocks noChangeShapeType="1"/>
            </p:cNvSpPr>
            <p:nvPr/>
          </p:nvSpPr>
          <p:spPr bwMode="auto">
            <a:xfrm>
              <a:off x="4903" y="2939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4" name="Line 25"/>
            <p:cNvSpPr>
              <a:spLocks noChangeShapeType="1"/>
            </p:cNvSpPr>
            <p:nvPr/>
          </p:nvSpPr>
          <p:spPr bwMode="auto">
            <a:xfrm>
              <a:off x="4279" y="2219"/>
              <a:ext cx="144" cy="11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5" name="Line 26"/>
            <p:cNvSpPr>
              <a:spLocks noChangeShapeType="1"/>
            </p:cNvSpPr>
            <p:nvPr/>
          </p:nvSpPr>
          <p:spPr bwMode="auto">
            <a:xfrm flipH="1" flipV="1">
              <a:off x="4459" y="2742"/>
              <a:ext cx="156" cy="101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6" name="Line 27"/>
            <p:cNvSpPr>
              <a:spLocks noChangeShapeType="1"/>
            </p:cNvSpPr>
            <p:nvPr/>
          </p:nvSpPr>
          <p:spPr bwMode="auto">
            <a:xfrm flipV="1">
              <a:off x="3991" y="2075"/>
              <a:ext cx="0" cy="19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7" name="Line 28"/>
            <p:cNvSpPr>
              <a:spLocks noChangeShapeType="1"/>
            </p:cNvSpPr>
            <p:nvPr/>
          </p:nvSpPr>
          <p:spPr bwMode="auto">
            <a:xfrm flipV="1">
              <a:off x="4903" y="2651"/>
              <a:ext cx="0" cy="19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kumimoji="1" lang="zh-CN" altLang="en-US" sz="21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8" name="Text Box 29"/>
            <p:cNvSpPr txBox="1">
              <a:spLocks noChangeArrowheads="1"/>
            </p:cNvSpPr>
            <p:nvPr/>
          </p:nvSpPr>
          <p:spPr bwMode="auto">
            <a:xfrm>
              <a:off x="3843" y="3291"/>
              <a:ext cx="399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solidFill>
                    <a:srgbClr val="1C1C1C"/>
                  </a:solidFill>
                  <a:latin typeface="Times New Roman" pitchFamily="18" charset="0"/>
                  <a:ea typeface="宋体" pitchFamily="2" charset="-122"/>
                </a:rPr>
                <a:t>V</a:t>
              </a:r>
              <a:r>
                <a:rPr lang="en-US" altLang="zh-CN" sz="2400" b="1" baseline="-25000">
                  <a:solidFill>
                    <a:srgbClr val="1C1C1C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59" name="Text Box 30"/>
            <p:cNvSpPr txBox="1">
              <a:spLocks noChangeArrowheads="1"/>
            </p:cNvSpPr>
            <p:nvPr/>
          </p:nvSpPr>
          <p:spPr bwMode="auto">
            <a:xfrm>
              <a:off x="4763" y="3340"/>
              <a:ext cx="399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solidFill>
                    <a:srgbClr val="1C1C1C"/>
                  </a:solidFill>
                  <a:latin typeface="Times New Roman" pitchFamily="18" charset="0"/>
                  <a:ea typeface="宋体" pitchFamily="2" charset="-122"/>
                </a:rPr>
                <a:t>V</a:t>
              </a:r>
              <a:r>
                <a:rPr lang="en-US" altLang="zh-CN" sz="2400" b="1" baseline="-25000">
                  <a:solidFill>
                    <a:srgbClr val="1C1C1C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60" name="Text Box 31"/>
            <p:cNvSpPr txBox="1">
              <a:spLocks noChangeArrowheads="1"/>
            </p:cNvSpPr>
            <p:nvPr/>
          </p:nvSpPr>
          <p:spPr bwMode="auto">
            <a:xfrm>
              <a:off x="3367" y="3297"/>
              <a:ext cx="307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o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1319268" y="141480"/>
            <a:ext cx="611505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例</a:t>
            </a:r>
            <a:r>
              <a:rPr lang="en-US" altLang="zh-CN" sz="21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4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1mol</a:t>
            </a:r>
            <a:r>
              <a:rPr lang="zh-CN" altLang="en-US" sz="21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氦气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经过如图所示的循环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求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: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在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1-2,  2-3,  3-4, 4-1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过程中吸收的</a:t>
            </a:r>
            <a:r>
              <a:rPr lang="zh-CN" altLang="en-US" sz="21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热量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和循环</a:t>
            </a:r>
            <a:r>
              <a:rPr lang="zh-CN" altLang="en-US" sz="21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效率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</p:txBody>
      </p:sp>
      <p:sp>
        <p:nvSpPr>
          <p:cNvPr id="93197" name="Text Box 13"/>
          <p:cNvSpPr txBox="1">
            <a:spLocks noChangeArrowheads="1"/>
          </p:cNvSpPr>
          <p:nvPr/>
        </p:nvSpPr>
        <p:spPr bwMode="auto">
          <a:xfrm>
            <a:off x="1319268" y="1008737"/>
            <a:ext cx="3714750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2100" b="1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解：</a:t>
            </a:r>
            <a:endParaRPr lang="en-US" altLang="zh-CN" sz="2100" b="1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5576325" y="2208122"/>
            <a:ext cx="2496393" cy="2179822"/>
            <a:chOff x="3689" y="1022"/>
            <a:chExt cx="2208" cy="1928"/>
          </a:xfrm>
        </p:grpSpPr>
        <p:grpSp>
          <p:nvGrpSpPr>
            <p:cNvPr id="3" name="Group 47"/>
            <p:cNvGrpSpPr>
              <a:grpSpLocks/>
            </p:cNvGrpSpPr>
            <p:nvPr/>
          </p:nvGrpSpPr>
          <p:grpSpPr bwMode="auto">
            <a:xfrm>
              <a:off x="4487" y="2045"/>
              <a:ext cx="1058" cy="905"/>
              <a:chOff x="4487" y="2045"/>
              <a:chExt cx="1058" cy="905"/>
            </a:xfrm>
          </p:grpSpPr>
          <p:sp>
            <p:nvSpPr>
              <p:cNvPr id="93188" name="Line 4"/>
              <p:cNvSpPr>
                <a:spLocks noChangeShapeType="1"/>
              </p:cNvSpPr>
              <p:nvPr/>
            </p:nvSpPr>
            <p:spPr bwMode="auto">
              <a:xfrm>
                <a:off x="4631" y="2045"/>
                <a:ext cx="0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3189" name="Line 5"/>
              <p:cNvSpPr>
                <a:spLocks noChangeShapeType="1"/>
              </p:cNvSpPr>
              <p:nvPr/>
            </p:nvSpPr>
            <p:spPr bwMode="auto">
              <a:xfrm>
                <a:off x="5159" y="2045"/>
                <a:ext cx="0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3190" name="Text Box 6"/>
              <p:cNvSpPr txBox="1">
                <a:spLocks noChangeArrowheads="1"/>
              </p:cNvSpPr>
              <p:nvPr/>
            </p:nvSpPr>
            <p:spPr bwMode="auto">
              <a:xfrm>
                <a:off x="4487" y="2525"/>
                <a:ext cx="480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20000"/>
                  </a:lnSpc>
                </a:pPr>
                <a:r>
                  <a:rPr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V</a:t>
                </a:r>
                <a:r>
                  <a:rPr lang="en-US" altLang="zh-CN" sz="2100" b="1" baseline="-2500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93191" name="Text Box 7"/>
              <p:cNvSpPr txBox="1">
                <a:spLocks noChangeArrowheads="1"/>
              </p:cNvSpPr>
              <p:nvPr/>
            </p:nvSpPr>
            <p:spPr bwMode="auto">
              <a:xfrm>
                <a:off x="5015" y="2525"/>
                <a:ext cx="530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20000"/>
                  </a:lnSpc>
                </a:pPr>
                <a:r>
                  <a:rPr lang="en-US" altLang="zh-CN" sz="2100" b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2</a:t>
                </a:r>
                <a:r>
                  <a:rPr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V</a:t>
                </a:r>
                <a:r>
                  <a:rPr lang="en-US" altLang="zh-CN" sz="2100" b="1" baseline="-2500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1</a:t>
                </a: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3689" y="1349"/>
              <a:ext cx="948" cy="914"/>
              <a:chOff x="3660" y="974"/>
              <a:chExt cx="948" cy="914"/>
            </a:xfrm>
          </p:grpSpPr>
          <p:sp>
            <p:nvSpPr>
              <p:cNvPr id="93193" name="Line 9"/>
              <p:cNvSpPr>
                <a:spLocks noChangeShapeType="1"/>
              </p:cNvSpPr>
              <p:nvPr/>
            </p:nvSpPr>
            <p:spPr bwMode="auto">
              <a:xfrm>
                <a:off x="4080" y="1670"/>
                <a:ext cx="5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3194" name="Line 10"/>
              <p:cNvSpPr>
                <a:spLocks noChangeShapeType="1"/>
              </p:cNvSpPr>
              <p:nvPr/>
            </p:nvSpPr>
            <p:spPr bwMode="auto">
              <a:xfrm>
                <a:off x="4080" y="1142"/>
                <a:ext cx="5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3195" name="Text Box 11"/>
              <p:cNvSpPr txBox="1">
                <a:spLocks noChangeArrowheads="1"/>
              </p:cNvSpPr>
              <p:nvPr/>
            </p:nvSpPr>
            <p:spPr bwMode="auto">
              <a:xfrm>
                <a:off x="3770" y="1463"/>
                <a:ext cx="434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20000"/>
                  </a:lnSpc>
                </a:pPr>
                <a:r>
                  <a:rPr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P</a:t>
                </a:r>
                <a:r>
                  <a:rPr lang="en-US" altLang="zh-CN" sz="2100" b="1" baseline="-2500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93196" name="Text Box 12"/>
              <p:cNvSpPr txBox="1">
                <a:spLocks noChangeArrowheads="1"/>
              </p:cNvSpPr>
              <p:nvPr/>
            </p:nvSpPr>
            <p:spPr bwMode="auto">
              <a:xfrm>
                <a:off x="3660" y="974"/>
                <a:ext cx="480" cy="6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20000"/>
                  </a:lnSpc>
                </a:pPr>
                <a:r>
                  <a:rPr lang="en-US" altLang="zh-CN" sz="2100" b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2</a:t>
                </a:r>
                <a:r>
                  <a:rPr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P</a:t>
                </a:r>
                <a:r>
                  <a:rPr lang="en-US" altLang="zh-CN" sz="2100" b="1" baseline="-2500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1</a:t>
                </a:r>
              </a:p>
            </p:txBody>
          </p:sp>
        </p:grpSp>
        <p:sp>
          <p:nvSpPr>
            <p:cNvPr id="93205" name="Text Box 21"/>
            <p:cNvSpPr txBox="1">
              <a:spLocks noChangeArrowheads="1"/>
            </p:cNvSpPr>
            <p:nvPr/>
          </p:nvSpPr>
          <p:spPr bwMode="auto">
            <a:xfrm>
              <a:off x="4434" y="1956"/>
              <a:ext cx="192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en-US" altLang="zh-CN" sz="21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</a:p>
          </p:txBody>
        </p:sp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4631" y="1517"/>
              <a:ext cx="0" cy="528"/>
              <a:chOff x="4848" y="624"/>
              <a:chExt cx="0" cy="528"/>
            </a:xfrm>
          </p:grpSpPr>
          <p:sp>
            <p:nvSpPr>
              <p:cNvPr id="93207" name="Line 23"/>
              <p:cNvSpPr>
                <a:spLocks noChangeShapeType="1"/>
              </p:cNvSpPr>
              <p:nvPr/>
            </p:nvSpPr>
            <p:spPr bwMode="auto">
              <a:xfrm flipV="1">
                <a:off x="4848" y="624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3208" name="Line 24"/>
              <p:cNvSpPr>
                <a:spLocks noChangeShapeType="1"/>
              </p:cNvSpPr>
              <p:nvPr/>
            </p:nvSpPr>
            <p:spPr bwMode="auto">
              <a:xfrm flipV="1">
                <a:off x="4848" y="768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93210" name="Text Box 26"/>
            <p:cNvSpPr txBox="1">
              <a:spLocks noChangeArrowheads="1"/>
            </p:cNvSpPr>
            <p:nvPr/>
          </p:nvSpPr>
          <p:spPr bwMode="auto">
            <a:xfrm>
              <a:off x="4439" y="1146"/>
              <a:ext cx="336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en-US" altLang="zh-CN" sz="21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</a:p>
          </p:txBody>
        </p:sp>
        <p:grpSp>
          <p:nvGrpSpPr>
            <p:cNvPr id="6" name="Group 27"/>
            <p:cNvGrpSpPr>
              <a:grpSpLocks/>
            </p:cNvGrpSpPr>
            <p:nvPr/>
          </p:nvGrpSpPr>
          <p:grpSpPr bwMode="auto">
            <a:xfrm>
              <a:off x="4631" y="1517"/>
              <a:ext cx="528" cy="0"/>
              <a:chOff x="4848" y="624"/>
              <a:chExt cx="528" cy="0"/>
            </a:xfrm>
          </p:grpSpPr>
          <p:sp>
            <p:nvSpPr>
              <p:cNvPr id="93212" name="Line 28"/>
              <p:cNvSpPr>
                <a:spLocks noChangeShapeType="1"/>
              </p:cNvSpPr>
              <p:nvPr/>
            </p:nvSpPr>
            <p:spPr bwMode="auto">
              <a:xfrm rot="16200000" flipV="1">
                <a:off x="5112" y="360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3213" name="Line 29"/>
              <p:cNvSpPr>
                <a:spLocks noChangeShapeType="1"/>
              </p:cNvSpPr>
              <p:nvPr/>
            </p:nvSpPr>
            <p:spPr bwMode="auto">
              <a:xfrm rot="5400000" flipV="1">
                <a:off x="5088" y="528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93215" name="Text Box 31"/>
            <p:cNvSpPr txBox="1">
              <a:spLocks noChangeArrowheads="1"/>
            </p:cNvSpPr>
            <p:nvPr/>
          </p:nvSpPr>
          <p:spPr bwMode="auto">
            <a:xfrm>
              <a:off x="5159" y="1146"/>
              <a:ext cx="288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en-US" altLang="zh-CN" sz="21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</a:p>
          </p:txBody>
        </p:sp>
        <p:grpSp>
          <p:nvGrpSpPr>
            <p:cNvPr id="7" name="Group 32"/>
            <p:cNvGrpSpPr>
              <a:grpSpLocks/>
            </p:cNvGrpSpPr>
            <p:nvPr/>
          </p:nvGrpSpPr>
          <p:grpSpPr bwMode="auto">
            <a:xfrm>
              <a:off x="5159" y="1525"/>
              <a:ext cx="0" cy="528"/>
              <a:chOff x="5376" y="624"/>
              <a:chExt cx="0" cy="528"/>
            </a:xfrm>
          </p:grpSpPr>
          <p:sp>
            <p:nvSpPr>
              <p:cNvPr id="93217" name="Line 33"/>
              <p:cNvSpPr>
                <a:spLocks noChangeShapeType="1"/>
              </p:cNvSpPr>
              <p:nvPr/>
            </p:nvSpPr>
            <p:spPr bwMode="auto">
              <a:xfrm flipV="1">
                <a:off x="5376" y="624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3218" name="Line 34"/>
              <p:cNvSpPr>
                <a:spLocks noChangeShapeType="1"/>
              </p:cNvSpPr>
              <p:nvPr/>
            </p:nvSpPr>
            <p:spPr bwMode="auto">
              <a:xfrm>
                <a:off x="5376" y="768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93220" name="Text Box 36"/>
            <p:cNvSpPr txBox="1">
              <a:spLocks noChangeArrowheads="1"/>
            </p:cNvSpPr>
            <p:nvPr/>
          </p:nvSpPr>
          <p:spPr bwMode="auto">
            <a:xfrm>
              <a:off x="5181" y="1908"/>
              <a:ext cx="240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en-US" altLang="zh-CN" sz="21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4</a:t>
              </a:r>
            </a:p>
          </p:txBody>
        </p:sp>
        <p:grpSp>
          <p:nvGrpSpPr>
            <p:cNvPr id="8" name="Group 37"/>
            <p:cNvGrpSpPr>
              <a:grpSpLocks/>
            </p:cNvGrpSpPr>
            <p:nvPr/>
          </p:nvGrpSpPr>
          <p:grpSpPr bwMode="auto">
            <a:xfrm>
              <a:off x="4631" y="2045"/>
              <a:ext cx="528" cy="0"/>
              <a:chOff x="4848" y="1152"/>
              <a:chExt cx="528" cy="0"/>
            </a:xfrm>
          </p:grpSpPr>
          <p:sp>
            <p:nvSpPr>
              <p:cNvPr id="93222" name="Line 38"/>
              <p:cNvSpPr>
                <a:spLocks noChangeShapeType="1"/>
              </p:cNvSpPr>
              <p:nvPr/>
            </p:nvSpPr>
            <p:spPr bwMode="auto">
              <a:xfrm rot="16200000" flipV="1">
                <a:off x="5112" y="888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3223" name="Line 39"/>
              <p:cNvSpPr>
                <a:spLocks noChangeShapeType="1"/>
              </p:cNvSpPr>
              <p:nvPr/>
            </p:nvSpPr>
            <p:spPr bwMode="auto">
              <a:xfrm rot="16200000" flipV="1">
                <a:off x="5088" y="1056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grpSp>
          <p:nvGrpSpPr>
            <p:cNvPr id="9" name="Group 49"/>
            <p:cNvGrpSpPr>
              <a:grpSpLocks/>
            </p:cNvGrpSpPr>
            <p:nvPr/>
          </p:nvGrpSpPr>
          <p:grpSpPr bwMode="auto">
            <a:xfrm>
              <a:off x="3852" y="1022"/>
              <a:ext cx="2045" cy="1749"/>
              <a:chOff x="3852" y="1022"/>
              <a:chExt cx="2045" cy="1749"/>
            </a:xfrm>
          </p:grpSpPr>
          <p:sp>
            <p:nvSpPr>
              <p:cNvPr id="93225" name="Line 41"/>
              <p:cNvSpPr>
                <a:spLocks noChangeShapeType="1"/>
              </p:cNvSpPr>
              <p:nvPr/>
            </p:nvSpPr>
            <p:spPr bwMode="auto">
              <a:xfrm>
                <a:off x="4103" y="2525"/>
                <a:ext cx="14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3226" name="Line 42"/>
              <p:cNvSpPr>
                <a:spLocks noChangeShapeType="1"/>
              </p:cNvSpPr>
              <p:nvPr/>
            </p:nvSpPr>
            <p:spPr bwMode="auto">
              <a:xfrm flipV="1">
                <a:off x="4103" y="1181"/>
                <a:ext cx="0" cy="13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3227" name="Text Box 43"/>
              <p:cNvSpPr txBox="1">
                <a:spLocks noChangeArrowheads="1"/>
              </p:cNvSpPr>
              <p:nvPr/>
            </p:nvSpPr>
            <p:spPr bwMode="auto">
              <a:xfrm>
                <a:off x="3872" y="2316"/>
                <a:ext cx="2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o</a:t>
                </a:r>
              </a:p>
            </p:txBody>
          </p:sp>
          <p:sp>
            <p:nvSpPr>
              <p:cNvPr id="93228" name="Text Box 44"/>
              <p:cNvSpPr txBox="1">
                <a:spLocks noChangeArrowheads="1"/>
              </p:cNvSpPr>
              <p:nvPr/>
            </p:nvSpPr>
            <p:spPr bwMode="auto">
              <a:xfrm>
                <a:off x="5575" y="2346"/>
                <a:ext cx="32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V</a:t>
                </a:r>
              </a:p>
            </p:txBody>
          </p:sp>
          <p:sp>
            <p:nvSpPr>
              <p:cNvPr id="93229" name="Text Box 45"/>
              <p:cNvSpPr txBox="1">
                <a:spLocks noChangeArrowheads="1"/>
              </p:cNvSpPr>
              <p:nvPr/>
            </p:nvSpPr>
            <p:spPr bwMode="auto">
              <a:xfrm>
                <a:off x="3852" y="1022"/>
                <a:ext cx="309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P</a:t>
                </a:r>
              </a:p>
            </p:txBody>
          </p:sp>
        </p:grpSp>
      </p:grpSp>
      <p:sp>
        <p:nvSpPr>
          <p:cNvPr id="93238" name="Rectangle 54"/>
          <p:cNvSpPr>
            <a:spLocks noChangeArrowheads="1"/>
          </p:cNvSpPr>
          <p:nvPr/>
        </p:nvSpPr>
        <p:spPr bwMode="auto">
          <a:xfrm>
            <a:off x="1756301" y="1011362"/>
            <a:ext cx="47900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由理想气体状态方程得其它各点的温度</a:t>
            </a:r>
          </a:p>
        </p:txBody>
      </p:sp>
      <p:graphicFrame>
        <p:nvGraphicFramePr>
          <p:cNvPr id="93240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003310"/>
              </p:ext>
            </p:extLst>
          </p:nvPr>
        </p:nvGraphicFramePr>
        <p:xfrm>
          <a:off x="1756302" y="1611728"/>
          <a:ext cx="3326606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79" name="Equation" r:id="rId3" imgW="1993900" imgH="228600" progId="Equation.DSMT4">
                  <p:embed/>
                </p:oleObj>
              </mc:Choice>
              <mc:Fallback>
                <p:oleObj name="Equation" r:id="rId3" imgW="1993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6302" y="1611728"/>
                        <a:ext cx="3326606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灯片编号占位符 54"/>
          <p:cNvSpPr>
            <a:spLocks noGrp="1"/>
          </p:cNvSpPr>
          <p:nvPr>
            <p:ph type="sldNum" sz="quarter" idx="4294967295"/>
          </p:nvPr>
        </p:nvSpPr>
        <p:spPr>
          <a:xfrm>
            <a:off x="7778729" y="4929150"/>
            <a:ext cx="1428750" cy="34290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43EE585-B32A-4C60-B717-0FCF3CE634DB}" type="slidenum">
              <a:rPr lang="en-US" altLang="zh-CN" kern="0" smtClean="0">
                <a:solidFill>
                  <a:sysClr val="windowText" lastClr="000000"/>
                </a:solidFill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US" altLang="zh-CN" kern="0">
              <a:solidFill>
                <a:sysClr val="windowText" lastClr="000000"/>
              </a:solidFill>
              <a:cs typeface="Times New Roman" pitchFamily="18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877009"/>
              </p:ext>
            </p:extLst>
          </p:nvPr>
        </p:nvGraphicFramePr>
        <p:xfrm>
          <a:off x="1420416" y="2521744"/>
          <a:ext cx="312062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80" name="Equation" r:id="rId5" imgW="1815840" imgH="253800" progId="Equation.DSMT4">
                  <p:embed/>
                </p:oleObj>
              </mc:Choice>
              <mc:Fallback>
                <p:oleObj name="Equation" r:id="rId5" imgW="18158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416" y="2521744"/>
                        <a:ext cx="3120628" cy="4333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165781"/>
              </p:ext>
            </p:extLst>
          </p:nvPr>
        </p:nvGraphicFramePr>
        <p:xfrm>
          <a:off x="1436507" y="3192227"/>
          <a:ext cx="3112500" cy="421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81" name="Equation" r:id="rId7" imgW="1879600" imgH="254000" progId="Equation.DSMT4">
                  <p:embed/>
                </p:oleObj>
              </mc:Choice>
              <mc:Fallback>
                <p:oleObj name="Equation" r:id="rId7" imgW="18796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507" y="3192227"/>
                        <a:ext cx="3112500" cy="4214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623884"/>
              </p:ext>
            </p:extLst>
          </p:nvPr>
        </p:nvGraphicFramePr>
        <p:xfrm>
          <a:off x="1381739" y="3850699"/>
          <a:ext cx="3167667" cy="40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82" name="Equation" r:id="rId9" imgW="2005729" imgH="253890" progId="Equation.DSMT4">
                  <p:embed/>
                </p:oleObj>
              </mc:Choice>
              <mc:Fallback>
                <p:oleObj name="Equation" r:id="rId9" imgW="200572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739" y="3850699"/>
                        <a:ext cx="3167667" cy="409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98604"/>
              </p:ext>
            </p:extLst>
          </p:nvPr>
        </p:nvGraphicFramePr>
        <p:xfrm>
          <a:off x="1436508" y="4497036"/>
          <a:ext cx="3122430" cy="421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83" name="Equation" r:id="rId11" imgW="1879600" imgH="254000" progId="Equation.DSMT4">
                  <p:embed/>
                </p:oleObj>
              </mc:Choice>
              <mc:Fallback>
                <p:oleObj name="Equation" r:id="rId11" imgW="18796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508" y="4497036"/>
                        <a:ext cx="3122430" cy="4214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矩形 45"/>
          <p:cNvSpPr/>
          <p:nvPr/>
        </p:nvSpPr>
        <p:spPr>
          <a:xfrm>
            <a:off x="1363210" y="2013956"/>
            <a:ext cx="378042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各过程热量的计算：</a:t>
            </a:r>
            <a:endParaRPr kumimoji="1" lang="zh-CN" altLang="en-US" sz="21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544985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7" grpId="0" autoUpdateAnimBg="0"/>
      <p:bldP spid="93238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886968"/>
              </p:ext>
            </p:extLst>
          </p:nvPr>
        </p:nvGraphicFramePr>
        <p:xfrm>
          <a:off x="1475347" y="648256"/>
          <a:ext cx="3540791" cy="40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42" name="Microsoft Equation 3.1" r:id="rId3" imgW="2120900" imgH="241300" progId="Equation.3">
                  <p:embed/>
                </p:oleObj>
              </mc:Choice>
              <mc:Fallback>
                <p:oleObj name="Microsoft Equation 3.1" r:id="rId3" imgW="2120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347" y="648256"/>
                        <a:ext cx="3540791" cy="4053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1234116" y="170145"/>
            <a:ext cx="43422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系统经历一个循环吸收热量：</a:t>
            </a:r>
          </a:p>
        </p:txBody>
      </p:sp>
      <p:graphicFrame>
        <p:nvGraphicFramePr>
          <p:cNvPr id="952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549958"/>
              </p:ext>
            </p:extLst>
          </p:nvPr>
        </p:nvGraphicFramePr>
        <p:xfrm>
          <a:off x="5576325" y="627032"/>
          <a:ext cx="1868571" cy="438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43" name="Equation" r:id="rId5" imgW="1028254" imgH="241195" progId="Equation.DSMT4">
                  <p:embed/>
                </p:oleObj>
              </mc:Choice>
              <mc:Fallback>
                <p:oleObj name="Equation" r:id="rId5" imgW="1028254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325" y="627032"/>
                        <a:ext cx="1868571" cy="43801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811865"/>
              </p:ext>
            </p:extLst>
          </p:nvPr>
        </p:nvGraphicFramePr>
        <p:xfrm>
          <a:off x="1774713" y="1142425"/>
          <a:ext cx="1745728" cy="42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44" name="Equation" r:id="rId7" imgW="1143000" imgH="279400" progId="Equation.DSMT4">
                  <p:embed/>
                </p:oleObj>
              </mc:Choice>
              <mc:Fallback>
                <p:oleObj name="Equation" r:id="rId7" imgW="11430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713" y="1142425"/>
                        <a:ext cx="1745728" cy="4258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灯片编号占位符 54"/>
          <p:cNvSpPr>
            <a:spLocks noGrp="1"/>
          </p:cNvSpPr>
          <p:nvPr>
            <p:ph type="sldNum" sz="quarter" idx="4294967295"/>
          </p:nvPr>
        </p:nvSpPr>
        <p:spPr>
          <a:xfrm>
            <a:off x="7760639" y="4929150"/>
            <a:ext cx="1428750" cy="34290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43EE585-B32A-4C60-B717-0FCF3CE634DB}" type="slidenum">
              <a:rPr lang="en-US" altLang="zh-CN" kern="0" smtClean="0">
                <a:solidFill>
                  <a:sysClr val="windowText" lastClr="000000"/>
                </a:solidFill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25</a:t>
            </a:fld>
            <a:endParaRPr lang="en-US" altLang="zh-CN" kern="0">
              <a:solidFill>
                <a:sysClr val="windowText" lastClr="000000"/>
              </a:solidFill>
              <a:cs typeface="Times New Roman" pitchFamily="18" charset="0"/>
            </a:endParaRPr>
          </a:p>
        </p:txBody>
      </p:sp>
      <p:grpSp>
        <p:nvGrpSpPr>
          <p:cNvPr id="85" name="Group 50"/>
          <p:cNvGrpSpPr>
            <a:grpSpLocks/>
          </p:cNvGrpSpPr>
          <p:nvPr/>
        </p:nvGrpSpPr>
        <p:grpSpPr bwMode="auto">
          <a:xfrm>
            <a:off x="5576325" y="1470068"/>
            <a:ext cx="2496393" cy="2179822"/>
            <a:chOff x="3689" y="1022"/>
            <a:chExt cx="2208" cy="1928"/>
          </a:xfrm>
        </p:grpSpPr>
        <p:grpSp>
          <p:nvGrpSpPr>
            <p:cNvPr id="86" name="Group 47"/>
            <p:cNvGrpSpPr>
              <a:grpSpLocks/>
            </p:cNvGrpSpPr>
            <p:nvPr/>
          </p:nvGrpSpPr>
          <p:grpSpPr bwMode="auto">
            <a:xfrm>
              <a:off x="4487" y="2045"/>
              <a:ext cx="1058" cy="905"/>
              <a:chOff x="4487" y="2045"/>
              <a:chExt cx="1058" cy="905"/>
            </a:xfrm>
          </p:grpSpPr>
          <p:sp>
            <p:nvSpPr>
              <p:cNvPr id="114" name="Line 4"/>
              <p:cNvSpPr>
                <a:spLocks noChangeShapeType="1"/>
              </p:cNvSpPr>
              <p:nvPr/>
            </p:nvSpPr>
            <p:spPr bwMode="auto">
              <a:xfrm>
                <a:off x="4631" y="2045"/>
                <a:ext cx="0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15" name="Line 5"/>
              <p:cNvSpPr>
                <a:spLocks noChangeShapeType="1"/>
              </p:cNvSpPr>
              <p:nvPr/>
            </p:nvSpPr>
            <p:spPr bwMode="auto">
              <a:xfrm>
                <a:off x="5159" y="2045"/>
                <a:ext cx="0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16" name="Text Box 6"/>
              <p:cNvSpPr txBox="1">
                <a:spLocks noChangeArrowheads="1"/>
              </p:cNvSpPr>
              <p:nvPr/>
            </p:nvSpPr>
            <p:spPr bwMode="auto">
              <a:xfrm>
                <a:off x="4487" y="2525"/>
                <a:ext cx="480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20000"/>
                  </a:lnSpc>
                </a:pPr>
                <a:r>
                  <a:rPr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V</a:t>
                </a:r>
                <a:r>
                  <a:rPr lang="en-US" altLang="zh-CN" sz="2100" b="1" baseline="-2500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117" name="Text Box 7"/>
              <p:cNvSpPr txBox="1">
                <a:spLocks noChangeArrowheads="1"/>
              </p:cNvSpPr>
              <p:nvPr/>
            </p:nvSpPr>
            <p:spPr bwMode="auto">
              <a:xfrm>
                <a:off x="5015" y="2525"/>
                <a:ext cx="530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20000"/>
                  </a:lnSpc>
                </a:pPr>
                <a:r>
                  <a:rPr lang="en-US" altLang="zh-CN" sz="2100" b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2</a:t>
                </a:r>
                <a:r>
                  <a:rPr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V</a:t>
                </a:r>
                <a:r>
                  <a:rPr lang="en-US" altLang="zh-CN" sz="2100" b="1" baseline="-2500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1</a:t>
                </a:r>
              </a:p>
            </p:txBody>
          </p:sp>
        </p:grpSp>
        <p:grpSp>
          <p:nvGrpSpPr>
            <p:cNvPr id="87" name="Group 8"/>
            <p:cNvGrpSpPr>
              <a:grpSpLocks/>
            </p:cNvGrpSpPr>
            <p:nvPr/>
          </p:nvGrpSpPr>
          <p:grpSpPr bwMode="auto">
            <a:xfrm>
              <a:off x="3689" y="1349"/>
              <a:ext cx="948" cy="914"/>
              <a:chOff x="3660" y="974"/>
              <a:chExt cx="948" cy="914"/>
            </a:xfrm>
          </p:grpSpPr>
          <p:sp>
            <p:nvSpPr>
              <p:cNvPr id="110" name="Line 9"/>
              <p:cNvSpPr>
                <a:spLocks noChangeShapeType="1"/>
              </p:cNvSpPr>
              <p:nvPr/>
            </p:nvSpPr>
            <p:spPr bwMode="auto">
              <a:xfrm>
                <a:off x="4080" y="1670"/>
                <a:ext cx="5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11" name="Line 10"/>
              <p:cNvSpPr>
                <a:spLocks noChangeShapeType="1"/>
              </p:cNvSpPr>
              <p:nvPr/>
            </p:nvSpPr>
            <p:spPr bwMode="auto">
              <a:xfrm>
                <a:off x="4080" y="1142"/>
                <a:ext cx="5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12" name="Text Box 11"/>
              <p:cNvSpPr txBox="1">
                <a:spLocks noChangeArrowheads="1"/>
              </p:cNvSpPr>
              <p:nvPr/>
            </p:nvSpPr>
            <p:spPr bwMode="auto">
              <a:xfrm>
                <a:off x="3770" y="1463"/>
                <a:ext cx="434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20000"/>
                  </a:lnSpc>
                </a:pPr>
                <a:r>
                  <a:rPr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P</a:t>
                </a:r>
                <a:r>
                  <a:rPr lang="en-US" altLang="zh-CN" sz="2100" b="1" baseline="-2500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113" name="Text Box 12"/>
              <p:cNvSpPr txBox="1">
                <a:spLocks noChangeArrowheads="1"/>
              </p:cNvSpPr>
              <p:nvPr/>
            </p:nvSpPr>
            <p:spPr bwMode="auto">
              <a:xfrm>
                <a:off x="3660" y="974"/>
                <a:ext cx="480" cy="6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20000"/>
                  </a:lnSpc>
                </a:pPr>
                <a:r>
                  <a:rPr lang="en-US" altLang="zh-CN" sz="2100" b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2</a:t>
                </a:r>
                <a:r>
                  <a:rPr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P</a:t>
                </a:r>
                <a:r>
                  <a:rPr lang="en-US" altLang="zh-CN" sz="2100" b="1" baseline="-2500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1</a:t>
                </a:r>
              </a:p>
            </p:txBody>
          </p:sp>
        </p:grpSp>
        <p:sp>
          <p:nvSpPr>
            <p:cNvPr id="88" name="Text Box 21"/>
            <p:cNvSpPr txBox="1">
              <a:spLocks noChangeArrowheads="1"/>
            </p:cNvSpPr>
            <p:nvPr/>
          </p:nvSpPr>
          <p:spPr bwMode="auto">
            <a:xfrm>
              <a:off x="4434" y="1956"/>
              <a:ext cx="192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en-US" altLang="zh-CN" sz="21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</a:p>
          </p:txBody>
        </p:sp>
        <p:grpSp>
          <p:nvGrpSpPr>
            <p:cNvPr id="89" name="Group 22"/>
            <p:cNvGrpSpPr>
              <a:grpSpLocks/>
            </p:cNvGrpSpPr>
            <p:nvPr/>
          </p:nvGrpSpPr>
          <p:grpSpPr bwMode="auto">
            <a:xfrm>
              <a:off x="4631" y="1517"/>
              <a:ext cx="0" cy="528"/>
              <a:chOff x="4848" y="624"/>
              <a:chExt cx="0" cy="528"/>
            </a:xfrm>
          </p:grpSpPr>
          <p:sp>
            <p:nvSpPr>
              <p:cNvPr id="108" name="Line 23"/>
              <p:cNvSpPr>
                <a:spLocks noChangeShapeType="1"/>
              </p:cNvSpPr>
              <p:nvPr/>
            </p:nvSpPr>
            <p:spPr bwMode="auto">
              <a:xfrm flipV="1">
                <a:off x="4848" y="624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09" name="Line 24"/>
              <p:cNvSpPr>
                <a:spLocks noChangeShapeType="1"/>
              </p:cNvSpPr>
              <p:nvPr/>
            </p:nvSpPr>
            <p:spPr bwMode="auto">
              <a:xfrm flipV="1">
                <a:off x="4848" y="768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90" name="Text Box 26"/>
            <p:cNvSpPr txBox="1">
              <a:spLocks noChangeArrowheads="1"/>
            </p:cNvSpPr>
            <p:nvPr/>
          </p:nvSpPr>
          <p:spPr bwMode="auto">
            <a:xfrm>
              <a:off x="4439" y="1146"/>
              <a:ext cx="336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en-US" altLang="zh-CN" sz="21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</a:p>
          </p:txBody>
        </p:sp>
        <p:grpSp>
          <p:nvGrpSpPr>
            <p:cNvPr id="91" name="Group 27"/>
            <p:cNvGrpSpPr>
              <a:grpSpLocks/>
            </p:cNvGrpSpPr>
            <p:nvPr/>
          </p:nvGrpSpPr>
          <p:grpSpPr bwMode="auto">
            <a:xfrm>
              <a:off x="4631" y="1517"/>
              <a:ext cx="528" cy="0"/>
              <a:chOff x="4848" y="624"/>
              <a:chExt cx="528" cy="0"/>
            </a:xfrm>
          </p:grpSpPr>
          <p:sp>
            <p:nvSpPr>
              <p:cNvPr id="106" name="Line 28"/>
              <p:cNvSpPr>
                <a:spLocks noChangeShapeType="1"/>
              </p:cNvSpPr>
              <p:nvPr/>
            </p:nvSpPr>
            <p:spPr bwMode="auto">
              <a:xfrm rot="16200000" flipV="1">
                <a:off x="5112" y="360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07" name="Line 29"/>
              <p:cNvSpPr>
                <a:spLocks noChangeShapeType="1"/>
              </p:cNvSpPr>
              <p:nvPr/>
            </p:nvSpPr>
            <p:spPr bwMode="auto">
              <a:xfrm rot="5400000" flipV="1">
                <a:off x="5088" y="528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92" name="Text Box 31"/>
            <p:cNvSpPr txBox="1">
              <a:spLocks noChangeArrowheads="1"/>
            </p:cNvSpPr>
            <p:nvPr/>
          </p:nvSpPr>
          <p:spPr bwMode="auto">
            <a:xfrm>
              <a:off x="5159" y="1146"/>
              <a:ext cx="288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en-US" altLang="zh-CN" sz="21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</a:p>
          </p:txBody>
        </p:sp>
        <p:grpSp>
          <p:nvGrpSpPr>
            <p:cNvPr id="93" name="Group 32"/>
            <p:cNvGrpSpPr>
              <a:grpSpLocks/>
            </p:cNvGrpSpPr>
            <p:nvPr/>
          </p:nvGrpSpPr>
          <p:grpSpPr bwMode="auto">
            <a:xfrm>
              <a:off x="5159" y="1525"/>
              <a:ext cx="0" cy="528"/>
              <a:chOff x="5376" y="624"/>
              <a:chExt cx="0" cy="528"/>
            </a:xfrm>
          </p:grpSpPr>
          <p:sp>
            <p:nvSpPr>
              <p:cNvPr id="104" name="Line 33"/>
              <p:cNvSpPr>
                <a:spLocks noChangeShapeType="1"/>
              </p:cNvSpPr>
              <p:nvPr/>
            </p:nvSpPr>
            <p:spPr bwMode="auto">
              <a:xfrm flipV="1">
                <a:off x="5376" y="624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05" name="Line 34"/>
              <p:cNvSpPr>
                <a:spLocks noChangeShapeType="1"/>
              </p:cNvSpPr>
              <p:nvPr/>
            </p:nvSpPr>
            <p:spPr bwMode="auto">
              <a:xfrm>
                <a:off x="5376" y="768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94" name="Text Box 36"/>
            <p:cNvSpPr txBox="1">
              <a:spLocks noChangeArrowheads="1"/>
            </p:cNvSpPr>
            <p:nvPr/>
          </p:nvSpPr>
          <p:spPr bwMode="auto">
            <a:xfrm>
              <a:off x="5181" y="1908"/>
              <a:ext cx="240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en-US" altLang="zh-CN" sz="21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4</a:t>
              </a:r>
            </a:p>
          </p:txBody>
        </p:sp>
        <p:grpSp>
          <p:nvGrpSpPr>
            <p:cNvPr id="95" name="Group 37"/>
            <p:cNvGrpSpPr>
              <a:grpSpLocks/>
            </p:cNvGrpSpPr>
            <p:nvPr/>
          </p:nvGrpSpPr>
          <p:grpSpPr bwMode="auto">
            <a:xfrm>
              <a:off x="4631" y="2045"/>
              <a:ext cx="528" cy="0"/>
              <a:chOff x="4848" y="1152"/>
              <a:chExt cx="528" cy="0"/>
            </a:xfrm>
          </p:grpSpPr>
          <p:sp>
            <p:nvSpPr>
              <p:cNvPr id="102" name="Line 38"/>
              <p:cNvSpPr>
                <a:spLocks noChangeShapeType="1"/>
              </p:cNvSpPr>
              <p:nvPr/>
            </p:nvSpPr>
            <p:spPr bwMode="auto">
              <a:xfrm rot="16200000" flipV="1">
                <a:off x="5112" y="888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03" name="Line 39"/>
              <p:cNvSpPr>
                <a:spLocks noChangeShapeType="1"/>
              </p:cNvSpPr>
              <p:nvPr/>
            </p:nvSpPr>
            <p:spPr bwMode="auto">
              <a:xfrm rot="16200000" flipV="1">
                <a:off x="5088" y="1056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grpSp>
          <p:nvGrpSpPr>
            <p:cNvPr id="96" name="Group 49"/>
            <p:cNvGrpSpPr>
              <a:grpSpLocks/>
            </p:cNvGrpSpPr>
            <p:nvPr/>
          </p:nvGrpSpPr>
          <p:grpSpPr bwMode="auto">
            <a:xfrm>
              <a:off x="3852" y="1022"/>
              <a:ext cx="2045" cy="1749"/>
              <a:chOff x="3852" y="1022"/>
              <a:chExt cx="2045" cy="1749"/>
            </a:xfrm>
          </p:grpSpPr>
          <p:sp>
            <p:nvSpPr>
              <p:cNvPr id="97" name="Line 41"/>
              <p:cNvSpPr>
                <a:spLocks noChangeShapeType="1"/>
              </p:cNvSpPr>
              <p:nvPr/>
            </p:nvSpPr>
            <p:spPr bwMode="auto">
              <a:xfrm>
                <a:off x="4103" y="2525"/>
                <a:ext cx="14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8" name="Line 42"/>
              <p:cNvSpPr>
                <a:spLocks noChangeShapeType="1"/>
              </p:cNvSpPr>
              <p:nvPr/>
            </p:nvSpPr>
            <p:spPr bwMode="auto">
              <a:xfrm flipV="1">
                <a:off x="4103" y="1181"/>
                <a:ext cx="0" cy="13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</p:spPr>
            <p:txBody>
              <a:bodyPr/>
              <a:lstStyle/>
              <a:p>
                <a:endParaRPr kumimoji="1" lang="zh-CN" altLang="en-US" sz="21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9" name="Text Box 43"/>
              <p:cNvSpPr txBox="1">
                <a:spLocks noChangeArrowheads="1"/>
              </p:cNvSpPr>
              <p:nvPr/>
            </p:nvSpPr>
            <p:spPr bwMode="auto">
              <a:xfrm>
                <a:off x="3872" y="2316"/>
                <a:ext cx="28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o</a:t>
                </a:r>
              </a:p>
            </p:txBody>
          </p:sp>
          <p:sp>
            <p:nvSpPr>
              <p:cNvPr id="100" name="Text Box 44"/>
              <p:cNvSpPr txBox="1">
                <a:spLocks noChangeArrowheads="1"/>
              </p:cNvSpPr>
              <p:nvPr/>
            </p:nvSpPr>
            <p:spPr bwMode="auto">
              <a:xfrm>
                <a:off x="5575" y="2346"/>
                <a:ext cx="322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V</a:t>
                </a:r>
              </a:p>
            </p:txBody>
          </p:sp>
          <p:sp>
            <p:nvSpPr>
              <p:cNvPr id="101" name="Text Box 45"/>
              <p:cNvSpPr txBox="1">
                <a:spLocks noChangeArrowheads="1"/>
              </p:cNvSpPr>
              <p:nvPr/>
            </p:nvSpPr>
            <p:spPr bwMode="auto">
              <a:xfrm>
                <a:off x="3852" y="1022"/>
                <a:ext cx="309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P</a:t>
                </a:r>
              </a:p>
            </p:txBody>
          </p:sp>
        </p:grpSp>
      </p:grpSp>
      <p:graphicFrame>
        <p:nvGraphicFramePr>
          <p:cNvPr id="1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374985"/>
              </p:ext>
            </p:extLst>
          </p:nvPr>
        </p:nvGraphicFramePr>
        <p:xfrm>
          <a:off x="1515476" y="2135153"/>
          <a:ext cx="1911974" cy="400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45" name="Equation" r:id="rId9" imgW="1155700" imgH="241300" progId="Equation.DSMT4">
                  <p:embed/>
                </p:oleObj>
              </mc:Choice>
              <mc:Fallback>
                <p:oleObj name="Equation" r:id="rId9" imgW="11557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5476" y="2135153"/>
                        <a:ext cx="1911974" cy="4006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154783"/>
              </p:ext>
            </p:extLst>
          </p:nvPr>
        </p:nvGraphicFramePr>
        <p:xfrm>
          <a:off x="1804593" y="2624584"/>
          <a:ext cx="2174065" cy="417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46" name="Equation" r:id="rId11" imgW="1257300" imgH="241300" progId="Equation.DSMT4">
                  <p:embed/>
                </p:oleObj>
              </mc:Choice>
              <mc:Fallback>
                <p:oleObj name="Equation" r:id="rId11" imgW="12573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593" y="2624584"/>
                        <a:ext cx="2174065" cy="4178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370882"/>
              </p:ext>
            </p:extLst>
          </p:nvPr>
        </p:nvGraphicFramePr>
        <p:xfrm>
          <a:off x="1806975" y="3131203"/>
          <a:ext cx="1778780" cy="465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47" name="Equation" r:id="rId13" imgW="1066800" imgH="279400" progId="Equation.DSMT4">
                  <p:embed/>
                </p:oleObj>
              </mc:Choice>
              <mc:Fallback>
                <p:oleObj name="Equation" r:id="rId13" imgW="10668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975" y="3131203"/>
                        <a:ext cx="1778780" cy="465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Text Box 9"/>
          <p:cNvSpPr txBox="1">
            <a:spLocks noChangeArrowheads="1"/>
          </p:cNvSpPr>
          <p:nvPr/>
        </p:nvSpPr>
        <p:spPr bwMode="auto">
          <a:xfrm>
            <a:off x="1234116" y="1657041"/>
            <a:ext cx="47815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系统在循环中放出的热量：</a:t>
            </a:r>
          </a:p>
        </p:txBody>
      </p:sp>
      <p:sp>
        <p:nvSpPr>
          <p:cNvPr id="122" name="Text Box 11"/>
          <p:cNvSpPr txBox="1">
            <a:spLocks noChangeArrowheads="1"/>
          </p:cNvSpPr>
          <p:nvPr/>
        </p:nvSpPr>
        <p:spPr bwMode="auto">
          <a:xfrm>
            <a:off x="1328582" y="3685084"/>
            <a:ext cx="424100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式中</a:t>
            </a: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Q</a:t>
            </a:r>
            <a:r>
              <a:rPr lang="en-US" altLang="zh-CN" sz="2100" b="1" baseline="-250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是绝对值</a:t>
            </a: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, 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此循环效率</a:t>
            </a:r>
          </a:p>
        </p:txBody>
      </p:sp>
      <p:graphicFrame>
        <p:nvGraphicFramePr>
          <p:cNvPr id="12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429378"/>
              </p:ext>
            </p:extLst>
          </p:nvPr>
        </p:nvGraphicFramePr>
        <p:xfrm>
          <a:off x="1510904" y="4179094"/>
          <a:ext cx="1709091" cy="66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48" name="Equation" r:id="rId15" imgW="1104900" imgH="431800" progId="Equation.DSMT4">
                  <p:embed/>
                </p:oleObj>
              </mc:Choice>
              <mc:Fallback>
                <p:oleObj name="Equation" r:id="rId15" imgW="11049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904" y="4179094"/>
                        <a:ext cx="1709091" cy="6688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586111"/>
              </p:ext>
            </p:extLst>
          </p:nvPr>
        </p:nvGraphicFramePr>
        <p:xfrm>
          <a:off x="3253636" y="4195779"/>
          <a:ext cx="2197894" cy="673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49" name="Equation" r:id="rId17" imgW="1447560" imgH="444240" progId="Equation.DSMT4">
                  <p:embed/>
                </p:oleObj>
              </mc:Choice>
              <mc:Fallback>
                <p:oleObj name="Equation" r:id="rId17" imgW="14475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3636" y="4195779"/>
                        <a:ext cx="2197894" cy="6738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178061"/>
              </p:ext>
            </p:extLst>
          </p:nvPr>
        </p:nvGraphicFramePr>
        <p:xfrm>
          <a:off x="6635710" y="4240410"/>
          <a:ext cx="1079897" cy="597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50" name="Equation" r:id="rId19" imgW="710891" imgH="393529" progId="Equation.DSMT4">
                  <p:embed/>
                </p:oleObj>
              </mc:Choice>
              <mc:Fallback>
                <p:oleObj name="Equation" r:id="rId19" imgW="710891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10" y="4240410"/>
                        <a:ext cx="1079897" cy="5976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596874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54"/>
          <p:cNvSpPr txBox="1">
            <a:spLocks/>
          </p:cNvSpPr>
          <p:nvPr/>
        </p:nvSpPr>
        <p:spPr bwMode="auto">
          <a:xfrm>
            <a:off x="7715250" y="4929150"/>
            <a:ext cx="1428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43EE585-B32A-4C60-B717-0FCF3CE634DB}" type="slidenum">
              <a:rPr lang="en-US" altLang="zh-CN" sz="1050" kern="0">
                <a:solidFill>
                  <a:sysClr val="windowText" lastClr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en-US" altLang="zh-CN" sz="1050" kern="0" dirty="0">
              <a:solidFill>
                <a:sysClr val="windowText" lastClr="0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4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187655"/>
              </p:ext>
            </p:extLst>
          </p:nvPr>
        </p:nvGraphicFramePr>
        <p:xfrm>
          <a:off x="1114314" y="1990134"/>
          <a:ext cx="3043952" cy="776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77" name="Equation" r:id="rId3" imgW="2628720" imgH="672840" progId="Equation.3">
                  <p:embed/>
                </p:oleObj>
              </mc:Choice>
              <mc:Fallback>
                <p:oleObj name="Equation" r:id="rId3" imgW="2628720" imgH="672840" progId="Equation.3">
                  <p:embed/>
                  <p:pic>
                    <p:nvPicPr>
                      <p:cNvPr id="4609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314" y="1990134"/>
                        <a:ext cx="3043952" cy="776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6377509" y="1407371"/>
            <a:ext cx="2204924" cy="2393097"/>
            <a:chOff x="5715000" y="1499269"/>
            <a:chExt cx="2889250" cy="3050787"/>
          </a:xfrm>
        </p:grpSpPr>
        <p:sp>
          <p:nvSpPr>
            <p:cNvPr id="36" name="Oval 3"/>
            <p:cNvSpPr>
              <a:spLocks noChangeArrowheads="1"/>
            </p:cNvSpPr>
            <p:nvPr/>
          </p:nvSpPr>
          <p:spPr bwMode="auto">
            <a:xfrm>
              <a:off x="5795963" y="2705770"/>
              <a:ext cx="1728787" cy="803275"/>
            </a:xfrm>
            <a:prstGeom prst="ellipse">
              <a:avLst/>
            </a:prstGeom>
            <a:noFill/>
            <a:ln w="19050">
              <a:solidFill>
                <a:srgbClr val="CC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</a:endParaRPr>
            </a:p>
          </p:txBody>
        </p:sp>
        <p:sp>
          <p:nvSpPr>
            <p:cNvPr id="37" name="Text Box 4">
              <a:hlinkClick r:id="rId5" action="ppaction://hlinkfile"/>
            </p:cNvPr>
            <p:cNvSpPr txBox="1">
              <a:spLocks noChangeArrowheads="1"/>
            </p:cNvSpPr>
            <p:nvPr/>
          </p:nvSpPr>
          <p:spPr bwMode="auto">
            <a:xfrm>
              <a:off x="6218789" y="2850233"/>
              <a:ext cx="1166812" cy="529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100" b="1" dirty="0">
                  <a:solidFill>
                    <a:srgbClr val="333333"/>
                  </a:solidFill>
                  <a:latin typeface="Times New Roman" pitchFamily="18" charset="0"/>
                </a:rPr>
                <a:t>热机</a:t>
              </a:r>
            </a:p>
          </p:txBody>
        </p:sp>
        <p:grpSp>
          <p:nvGrpSpPr>
            <p:cNvPr id="41" name="Group 9"/>
            <p:cNvGrpSpPr>
              <a:grpSpLocks/>
            </p:cNvGrpSpPr>
            <p:nvPr/>
          </p:nvGrpSpPr>
          <p:grpSpPr bwMode="auto">
            <a:xfrm>
              <a:off x="5791200" y="1499269"/>
              <a:ext cx="2057400" cy="558800"/>
              <a:chOff x="3648" y="810"/>
              <a:chExt cx="1296" cy="352"/>
            </a:xfrm>
          </p:grpSpPr>
          <p:sp>
            <p:nvSpPr>
              <p:cNvPr id="42" name="Rectangle 10"/>
              <p:cNvSpPr>
                <a:spLocks noChangeArrowheads="1"/>
              </p:cNvSpPr>
              <p:nvPr/>
            </p:nvSpPr>
            <p:spPr bwMode="auto">
              <a:xfrm>
                <a:off x="3648" y="810"/>
                <a:ext cx="1152" cy="336"/>
              </a:xfrm>
              <a:prstGeom prst="rect">
                <a:avLst/>
              </a:prstGeom>
              <a:solidFill>
                <a:srgbClr val="FDE3F0"/>
              </a:solidFill>
              <a:ln w="19050">
                <a:solidFill>
                  <a:srgbClr val="CC00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Text Box 11"/>
              <p:cNvSpPr txBox="1">
                <a:spLocks noChangeArrowheads="1"/>
              </p:cNvSpPr>
              <p:nvPr/>
            </p:nvSpPr>
            <p:spPr bwMode="auto">
              <a:xfrm>
                <a:off x="3696" y="828"/>
                <a:ext cx="1248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zh-CN" altLang="en-US" sz="2100" b="1">
                    <a:solidFill>
                      <a:srgbClr val="333333"/>
                    </a:solidFill>
                    <a:latin typeface="Times New Roman" pitchFamily="18" charset="0"/>
                  </a:rPr>
                  <a:t>高温热源</a:t>
                </a:r>
                <a:endParaRPr kumimoji="1" lang="zh-CN" altLang="en-US" sz="2100" b="1">
                  <a:solidFill>
                    <a:srgbClr val="333333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5715000" y="4020368"/>
              <a:ext cx="1981200" cy="5296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100" b="1">
                  <a:solidFill>
                    <a:srgbClr val="333333"/>
                  </a:solidFill>
                  <a:latin typeface="Times New Roman" pitchFamily="18" charset="0"/>
                </a:rPr>
                <a:t>低温热源</a:t>
              </a:r>
            </a:p>
          </p:txBody>
        </p:sp>
        <p:grpSp>
          <p:nvGrpSpPr>
            <p:cNvPr id="45" name="Group 15"/>
            <p:cNvGrpSpPr>
              <a:grpSpLocks/>
            </p:cNvGrpSpPr>
            <p:nvPr/>
          </p:nvGrpSpPr>
          <p:grpSpPr bwMode="auto">
            <a:xfrm>
              <a:off x="6477000" y="1965995"/>
              <a:ext cx="819150" cy="838200"/>
              <a:chOff x="4080" y="1068"/>
              <a:chExt cx="516" cy="528"/>
            </a:xfrm>
          </p:grpSpPr>
          <p:sp>
            <p:nvSpPr>
              <p:cNvPr id="46" name="AutoShape 16"/>
              <p:cNvSpPr>
                <a:spLocks noChangeArrowheads="1"/>
              </p:cNvSpPr>
              <p:nvPr/>
            </p:nvSpPr>
            <p:spPr bwMode="auto">
              <a:xfrm>
                <a:off x="4080" y="1068"/>
                <a:ext cx="144" cy="528"/>
              </a:xfrm>
              <a:prstGeom prst="downArrow">
                <a:avLst>
                  <a:gd name="adj1" fmla="val 40000"/>
                  <a:gd name="adj2" fmla="val 146921"/>
                </a:avLst>
              </a:prstGeom>
              <a:solidFill>
                <a:srgbClr val="FFCCCC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7" name="Object 17"/>
              <p:cNvGraphicFramePr>
                <a:graphicFrameLocks noChangeAspect="1"/>
              </p:cNvGraphicFramePr>
              <p:nvPr/>
            </p:nvGraphicFramePr>
            <p:xfrm>
              <a:off x="4224" y="1152"/>
              <a:ext cx="372" cy="4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878" name="公式" r:id="rId6" imgW="139680" imgH="164880" progId="Equation.3">
                      <p:embed/>
                    </p:oleObj>
                  </mc:Choice>
                  <mc:Fallback>
                    <p:oleObj name="公式" r:id="rId6" imgW="139680" imgH="164880" progId="Equation.3">
                      <p:embed/>
                      <p:pic>
                        <p:nvPicPr>
                          <p:cNvPr id="46092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1152"/>
                            <a:ext cx="372" cy="4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8" name="Group 48"/>
            <p:cNvGrpSpPr>
              <a:grpSpLocks/>
            </p:cNvGrpSpPr>
            <p:nvPr/>
          </p:nvGrpSpPr>
          <p:grpSpPr bwMode="auto">
            <a:xfrm>
              <a:off x="6510338" y="3337595"/>
              <a:ext cx="860425" cy="762000"/>
              <a:chOff x="4101" y="1968"/>
              <a:chExt cx="542" cy="480"/>
            </a:xfrm>
          </p:grpSpPr>
          <p:sp>
            <p:nvSpPr>
              <p:cNvPr id="49" name="AutoShape 19"/>
              <p:cNvSpPr>
                <a:spLocks noChangeArrowheads="1"/>
              </p:cNvSpPr>
              <p:nvPr/>
            </p:nvSpPr>
            <p:spPr bwMode="auto">
              <a:xfrm>
                <a:off x="4101" y="1968"/>
                <a:ext cx="144" cy="480"/>
              </a:xfrm>
              <a:prstGeom prst="downArrow">
                <a:avLst>
                  <a:gd name="adj1" fmla="val 35417"/>
                  <a:gd name="adj2" fmla="val 138889"/>
                </a:avLst>
              </a:prstGeom>
              <a:solidFill>
                <a:srgbClr val="CCECFF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50" name="Object 20"/>
              <p:cNvGraphicFramePr>
                <a:graphicFrameLocks noChangeAspect="1"/>
              </p:cNvGraphicFramePr>
              <p:nvPr/>
            </p:nvGraphicFramePr>
            <p:xfrm>
              <a:off x="4242" y="1968"/>
              <a:ext cx="401" cy="4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879" name="公式" r:id="rId8" imgW="152280" imgH="164880" progId="Equation.3">
                      <p:embed/>
                    </p:oleObj>
                  </mc:Choice>
                  <mc:Fallback>
                    <p:oleObj name="公式" r:id="rId8" imgW="152280" imgH="164880" progId="Equation.3">
                      <p:embed/>
                      <p:pic>
                        <p:nvPicPr>
                          <p:cNvPr id="46091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2" y="1968"/>
                            <a:ext cx="401" cy="43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Group 21"/>
            <p:cNvGrpSpPr>
              <a:grpSpLocks/>
            </p:cNvGrpSpPr>
            <p:nvPr/>
          </p:nvGrpSpPr>
          <p:grpSpPr bwMode="auto">
            <a:xfrm>
              <a:off x="7308850" y="2880395"/>
              <a:ext cx="1295400" cy="414338"/>
              <a:chOff x="4560" y="1738"/>
              <a:chExt cx="816" cy="261"/>
            </a:xfrm>
          </p:grpSpPr>
          <p:sp>
            <p:nvSpPr>
              <p:cNvPr id="52" name="AutoShape 22"/>
              <p:cNvSpPr>
                <a:spLocks noChangeArrowheads="1"/>
              </p:cNvSpPr>
              <p:nvPr/>
            </p:nvSpPr>
            <p:spPr bwMode="auto">
              <a:xfrm>
                <a:off x="4560" y="1818"/>
                <a:ext cx="528" cy="102"/>
              </a:xfrm>
              <a:prstGeom prst="rightArrow">
                <a:avLst>
                  <a:gd name="adj1" fmla="val 58667"/>
                  <a:gd name="adj2" fmla="val 189205"/>
                </a:avLst>
              </a:prstGeom>
              <a:solidFill>
                <a:schemeClr val="accent1"/>
              </a:solidFill>
              <a:ln w="19050">
                <a:solidFill>
                  <a:srgbClr val="CC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53" name="Object 23"/>
              <p:cNvGraphicFramePr>
                <a:graphicFrameLocks noChangeAspect="1"/>
              </p:cNvGraphicFramePr>
              <p:nvPr/>
            </p:nvGraphicFramePr>
            <p:xfrm>
              <a:off x="5088" y="1738"/>
              <a:ext cx="288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880" name="Equation" r:id="rId10" imgW="266400" imgH="241200" progId="Equation.3">
                      <p:embed/>
                    </p:oleObj>
                  </mc:Choice>
                  <mc:Fallback>
                    <p:oleObj name="Equation" r:id="rId10" imgW="266400" imgH="241200" progId="Equation.3">
                      <p:embed/>
                      <p:pic>
                        <p:nvPicPr>
                          <p:cNvPr id="4609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1738"/>
                            <a:ext cx="288" cy="26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CC6600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4314" y="3460594"/>
            <a:ext cx="4617721" cy="1096147"/>
          </a:xfrm>
          <a:prstGeom prst="rect">
            <a:avLst/>
          </a:prstGeom>
        </p:spPr>
      </p:pic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1114314" y="788485"/>
            <a:ext cx="435888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700" b="1" dirty="0">
                <a:solidFill>
                  <a:srgbClr val="FF0000"/>
                </a:solidFill>
                <a:latin typeface="Times New Roman" pitchFamily="18" charset="0"/>
              </a:rPr>
              <a:t>寻找具有最大效率的热机！</a:t>
            </a:r>
          </a:p>
        </p:txBody>
      </p:sp>
    </p:spTree>
    <p:extLst>
      <p:ext uri="{BB962C8B-B14F-4D97-AF65-F5344CB8AC3E}">
        <p14:creationId xmlns:p14="http://schemas.microsoft.com/office/powerpoint/2010/main" val="221716146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295"/>
          <p:cNvSpPr txBox="1">
            <a:spLocks noChangeArrowheads="1"/>
          </p:cNvSpPr>
          <p:nvPr/>
        </p:nvSpPr>
        <p:spPr bwMode="auto">
          <a:xfrm>
            <a:off x="661746" y="652686"/>
            <a:ext cx="2263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C00000"/>
                </a:solidFill>
                <a:latin typeface="宋体" charset="-122"/>
              </a:rPr>
              <a:t>三、卡诺循环</a:t>
            </a:r>
          </a:p>
        </p:txBody>
      </p:sp>
      <p:sp>
        <p:nvSpPr>
          <p:cNvPr id="37161" name="Text Box 297"/>
          <p:cNvSpPr txBox="1">
            <a:spLocks noChangeArrowheads="1"/>
          </p:cNvSpPr>
          <p:nvPr/>
        </p:nvSpPr>
        <p:spPr bwMode="auto">
          <a:xfrm>
            <a:off x="1281630" y="2870508"/>
            <a:ext cx="7172325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00404"/>
                </a:solidFill>
                <a:latin typeface="Times New Roman" pitchFamily="18" charset="0"/>
              </a:rPr>
              <a:t>         1824 </a:t>
            </a:r>
            <a:r>
              <a:rPr lang="zh-CN" altLang="en-US" sz="2400" b="1" dirty="0">
                <a:solidFill>
                  <a:srgbClr val="000404"/>
                </a:solidFill>
                <a:latin typeface="Times New Roman" pitchFamily="18" charset="0"/>
              </a:rPr>
              <a:t>年法国年青的工程师卡诺 提出一个工作在两热源之间的理想循环  </a:t>
            </a:r>
            <a:r>
              <a:rPr lang="en-US" altLang="zh-CN" sz="2400" b="1" dirty="0">
                <a:solidFill>
                  <a:srgbClr val="000404"/>
                </a:solidFill>
                <a:latin typeface="Times New Roman" pitchFamily="18" charset="0"/>
              </a:rPr>
              <a:t>— </a:t>
            </a:r>
            <a:r>
              <a:rPr lang="zh-CN" altLang="en-US" sz="2400" b="1" dirty="0">
                <a:solidFill>
                  <a:srgbClr val="000404"/>
                </a:solidFill>
                <a:latin typeface="Times New Roman" pitchFamily="18" charset="0"/>
              </a:rPr>
              <a:t>卡诺循环，给出了热机效率的理论极限值。</a:t>
            </a: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037915" y="1767748"/>
            <a:ext cx="3292568" cy="5387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167825" anchor="ctr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萨迪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·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卡诺（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1796-1832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）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pic>
        <p:nvPicPr>
          <p:cNvPr id="33" name="Picture 6" descr="萨迪·卡诺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2983" y="849776"/>
            <a:ext cx="1346597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灯片编号占位符 54"/>
          <p:cNvSpPr txBox="1">
            <a:spLocks/>
          </p:cNvSpPr>
          <p:nvPr/>
        </p:nvSpPr>
        <p:spPr bwMode="auto">
          <a:xfrm>
            <a:off x="7758630" y="4972050"/>
            <a:ext cx="1428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43EE585-B32A-4C60-B717-0FCF3CE634DB}" type="slidenum">
              <a:rPr lang="en-US" altLang="zh-CN" sz="1050" kern="0">
                <a:solidFill>
                  <a:sysClr val="windowText" lastClr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en-US" altLang="zh-CN" sz="1050" kern="0" dirty="0">
              <a:solidFill>
                <a:sysClr val="windowText" lastClr="0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4034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61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Text Box 4"/>
          <p:cNvSpPr txBox="1">
            <a:spLocks noChangeArrowheads="1"/>
          </p:cNvSpPr>
          <p:nvPr/>
        </p:nvSpPr>
        <p:spPr bwMode="auto">
          <a:xfrm>
            <a:off x="1419107" y="515272"/>
            <a:ext cx="615672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100" b="1" dirty="0">
                <a:solidFill>
                  <a:srgbClr val="990000"/>
                </a:solidFill>
                <a:latin typeface="Times New Roman" pitchFamily="18" charset="0"/>
              </a:rPr>
              <a:t>1. </a:t>
            </a:r>
            <a:r>
              <a:rPr kumimoji="1" lang="zh-CN" altLang="en-US" sz="2100" b="1" dirty="0">
                <a:solidFill>
                  <a:srgbClr val="990000"/>
                </a:solidFill>
                <a:latin typeface="Times New Roman" pitchFamily="18" charset="0"/>
              </a:rPr>
              <a:t>卡诺循环由两个等温过程和两个绝热过程组成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955483" y="2085976"/>
            <a:ext cx="2541985" cy="2025254"/>
            <a:chOff x="465" y="2386"/>
            <a:chExt cx="2135" cy="1701"/>
          </a:xfrm>
        </p:grpSpPr>
        <p:sp>
          <p:nvSpPr>
            <p:cNvPr id="26670" name="Line 6"/>
            <p:cNvSpPr>
              <a:spLocks noChangeShapeType="1"/>
            </p:cNvSpPr>
            <p:nvPr/>
          </p:nvSpPr>
          <p:spPr bwMode="auto">
            <a:xfrm>
              <a:off x="688" y="3882"/>
              <a:ext cx="1766" cy="0"/>
            </a:xfrm>
            <a:prstGeom prst="line">
              <a:avLst/>
            </a:prstGeom>
            <a:noFill/>
            <a:ln w="38100">
              <a:solidFill>
                <a:srgbClr val="000404"/>
              </a:solidFill>
              <a:round/>
              <a:headEnd/>
              <a:tailEnd type="stealth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6671" name="Line 7"/>
            <p:cNvSpPr>
              <a:spLocks noChangeShapeType="1"/>
            </p:cNvSpPr>
            <p:nvPr/>
          </p:nvSpPr>
          <p:spPr bwMode="auto">
            <a:xfrm flipH="1" flipV="1">
              <a:off x="694" y="2411"/>
              <a:ext cx="0" cy="1475"/>
            </a:xfrm>
            <a:prstGeom prst="line">
              <a:avLst/>
            </a:prstGeom>
            <a:noFill/>
            <a:ln w="38100">
              <a:solidFill>
                <a:srgbClr val="000404"/>
              </a:solidFill>
              <a:round/>
              <a:headEnd/>
              <a:tailEnd type="stealth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663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7025859"/>
                </p:ext>
              </p:extLst>
            </p:nvPr>
          </p:nvGraphicFramePr>
          <p:xfrm>
            <a:off x="2430" y="3900"/>
            <a:ext cx="170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81" name="Equation" r:id="rId3" imgW="121884" imgH="129600" progId="Equation.3">
                    <p:embed/>
                  </p:oleObj>
                </mc:Choice>
                <mc:Fallback>
                  <p:oleObj name="Equation" r:id="rId3" imgW="121884" imgH="12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0" y="3900"/>
                          <a:ext cx="170" cy="1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1" name="Object 9"/>
            <p:cNvGraphicFramePr>
              <a:graphicFrameLocks noChangeAspect="1"/>
            </p:cNvGraphicFramePr>
            <p:nvPr/>
          </p:nvGraphicFramePr>
          <p:xfrm>
            <a:off x="528" y="3877"/>
            <a:ext cx="149" cy="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82" name="Equation" r:id="rId5" imgW="83849" imgH="106704" progId="Equation.3">
                    <p:embed/>
                  </p:oleObj>
                </mc:Choice>
                <mc:Fallback>
                  <p:oleObj name="Equation" r:id="rId5" imgW="83849" imgH="10670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877"/>
                          <a:ext cx="149" cy="1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2" name="Object 10"/>
            <p:cNvGraphicFramePr>
              <a:graphicFrameLocks noChangeAspect="1"/>
            </p:cNvGraphicFramePr>
            <p:nvPr/>
          </p:nvGraphicFramePr>
          <p:xfrm>
            <a:off x="465" y="2386"/>
            <a:ext cx="179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83" name="Equation" r:id="rId7" imgW="106757" imgH="129600" progId="Equation.3">
                    <p:embed/>
                  </p:oleObj>
                </mc:Choice>
                <mc:Fallback>
                  <p:oleObj name="Equation" r:id="rId7" imgW="106757" imgH="12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" y="2386"/>
                          <a:ext cx="179" cy="2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8187" name="Freeform 11" descr="浅色下对角线"/>
          <p:cNvSpPr>
            <a:spLocks/>
          </p:cNvSpPr>
          <p:nvPr/>
        </p:nvSpPr>
        <p:spPr bwMode="auto">
          <a:xfrm>
            <a:off x="2527698" y="2268141"/>
            <a:ext cx="1544240" cy="1244203"/>
          </a:xfrm>
          <a:custGeom>
            <a:avLst/>
            <a:gdLst>
              <a:gd name="T0" fmla="*/ 2147483647 w 1465"/>
              <a:gd name="T1" fmla="*/ 2147483647 h 1219"/>
              <a:gd name="T2" fmla="*/ 2147483647 w 1465"/>
              <a:gd name="T3" fmla="*/ 2147483647 h 1219"/>
              <a:gd name="T4" fmla="*/ 2147483647 w 1465"/>
              <a:gd name="T5" fmla="*/ 2147483647 h 1219"/>
              <a:gd name="T6" fmla="*/ 2147483647 w 1465"/>
              <a:gd name="T7" fmla="*/ 2147483647 h 1219"/>
              <a:gd name="T8" fmla="*/ 2147483647 w 1465"/>
              <a:gd name="T9" fmla="*/ 2147483647 h 1219"/>
              <a:gd name="T10" fmla="*/ 2147483647 w 1465"/>
              <a:gd name="T11" fmla="*/ 2147483647 h 1219"/>
              <a:gd name="T12" fmla="*/ 2147483647 w 1465"/>
              <a:gd name="T13" fmla="*/ 2147483647 h 1219"/>
              <a:gd name="T14" fmla="*/ 2147483647 w 1465"/>
              <a:gd name="T15" fmla="*/ 2147483647 h 1219"/>
              <a:gd name="T16" fmla="*/ 2147483647 w 1465"/>
              <a:gd name="T17" fmla="*/ 2147483647 h 1219"/>
              <a:gd name="T18" fmla="*/ 2147483647 w 1465"/>
              <a:gd name="T19" fmla="*/ 2147483647 h 1219"/>
              <a:gd name="T20" fmla="*/ 2147483647 w 1465"/>
              <a:gd name="T21" fmla="*/ 2147483647 h 1219"/>
              <a:gd name="T22" fmla="*/ 2147483647 w 1465"/>
              <a:gd name="T23" fmla="*/ 2147483647 h 1219"/>
              <a:gd name="T24" fmla="*/ 2147483647 w 1465"/>
              <a:gd name="T25" fmla="*/ 2147483647 h 1219"/>
              <a:gd name="T26" fmla="*/ 2147483647 w 1465"/>
              <a:gd name="T27" fmla="*/ 2147483647 h 1219"/>
              <a:gd name="T28" fmla="*/ 2147483647 w 1465"/>
              <a:gd name="T29" fmla="*/ 2147483647 h 1219"/>
              <a:gd name="T30" fmla="*/ 2147483647 w 1465"/>
              <a:gd name="T31" fmla="*/ 2147483647 h 1219"/>
              <a:gd name="T32" fmla="*/ 2147483647 w 1465"/>
              <a:gd name="T33" fmla="*/ 2147483647 h 1219"/>
              <a:gd name="T34" fmla="*/ 2147483647 w 1465"/>
              <a:gd name="T35" fmla="*/ 2147483647 h 1219"/>
              <a:gd name="T36" fmla="*/ 2147483647 w 1465"/>
              <a:gd name="T37" fmla="*/ 2147483647 h 1219"/>
              <a:gd name="T38" fmla="*/ 2147483647 w 1465"/>
              <a:gd name="T39" fmla="*/ 2147483647 h 1219"/>
              <a:gd name="T40" fmla="*/ 2147483647 w 1465"/>
              <a:gd name="T41" fmla="*/ 2147483647 h 1219"/>
              <a:gd name="T42" fmla="*/ 2147483647 w 1465"/>
              <a:gd name="T43" fmla="*/ 2147483647 h 1219"/>
              <a:gd name="T44" fmla="*/ 2147483647 w 1465"/>
              <a:gd name="T45" fmla="*/ 2147483647 h 1219"/>
              <a:gd name="T46" fmla="*/ 2147483647 w 1465"/>
              <a:gd name="T47" fmla="*/ 2147483647 h 1219"/>
              <a:gd name="T48" fmla="*/ 2147483647 w 1465"/>
              <a:gd name="T49" fmla="*/ 2147483647 h 1219"/>
              <a:gd name="T50" fmla="*/ 2147483647 w 1465"/>
              <a:gd name="T51" fmla="*/ 2147483647 h 1219"/>
              <a:gd name="T52" fmla="*/ 0 w 1465"/>
              <a:gd name="T53" fmla="*/ 0 h 12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465"/>
              <a:gd name="T82" fmla="*/ 0 h 1219"/>
              <a:gd name="T83" fmla="*/ 1465 w 1465"/>
              <a:gd name="T84" fmla="*/ 1219 h 121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465" h="1219">
                <a:moveTo>
                  <a:pt x="23" y="54"/>
                </a:moveTo>
                <a:lnTo>
                  <a:pt x="53" y="246"/>
                </a:lnTo>
                <a:lnTo>
                  <a:pt x="106" y="408"/>
                </a:lnTo>
                <a:lnTo>
                  <a:pt x="177" y="624"/>
                </a:lnTo>
                <a:lnTo>
                  <a:pt x="248" y="763"/>
                </a:lnTo>
                <a:lnTo>
                  <a:pt x="349" y="901"/>
                </a:lnTo>
                <a:lnTo>
                  <a:pt x="496" y="967"/>
                </a:lnTo>
                <a:lnTo>
                  <a:pt x="692" y="1056"/>
                </a:lnTo>
                <a:lnTo>
                  <a:pt x="992" y="1135"/>
                </a:lnTo>
                <a:lnTo>
                  <a:pt x="1227" y="1182"/>
                </a:lnTo>
                <a:lnTo>
                  <a:pt x="1465" y="1219"/>
                </a:lnTo>
                <a:lnTo>
                  <a:pt x="1352" y="1117"/>
                </a:lnTo>
                <a:lnTo>
                  <a:pt x="1222" y="1027"/>
                </a:lnTo>
                <a:lnTo>
                  <a:pt x="1181" y="979"/>
                </a:lnTo>
                <a:lnTo>
                  <a:pt x="1122" y="906"/>
                </a:lnTo>
                <a:lnTo>
                  <a:pt x="1093" y="859"/>
                </a:lnTo>
                <a:lnTo>
                  <a:pt x="1021" y="715"/>
                </a:lnTo>
                <a:lnTo>
                  <a:pt x="933" y="661"/>
                </a:lnTo>
                <a:lnTo>
                  <a:pt x="1004" y="679"/>
                </a:lnTo>
                <a:lnTo>
                  <a:pt x="864" y="633"/>
                </a:lnTo>
                <a:lnTo>
                  <a:pt x="791" y="607"/>
                </a:lnTo>
                <a:lnTo>
                  <a:pt x="697" y="570"/>
                </a:lnTo>
                <a:lnTo>
                  <a:pt x="591" y="504"/>
                </a:lnTo>
                <a:lnTo>
                  <a:pt x="383" y="367"/>
                </a:lnTo>
                <a:lnTo>
                  <a:pt x="213" y="240"/>
                </a:lnTo>
                <a:lnTo>
                  <a:pt x="124" y="162"/>
                </a:lnTo>
                <a:lnTo>
                  <a:pt x="0" y="0"/>
                </a:lnTo>
              </a:path>
            </a:pathLst>
          </a:custGeom>
          <a:pattFill prst="ltDnDiag">
            <a:fgClr>
              <a:schemeClr val="bg2">
                <a:lumMod val="60000"/>
                <a:lumOff val="40000"/>
              </a:schemeClr>
            </a:fgClr>
            <a:bgClr>
              <a:schemeClr val="bg1"/>
            </a:bgClr>
          </a:patt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8188" name="Text Box 12"/>
          <p:cNvSpPr txBox="1">
            <a:spLocks noChangeArrowheads="1"/>
          </p:cNvSpPr>
          <p:nvPr/>
        </p:nvSpPr>
        <p:spPr bwMode="auto">
          <a:xfrm flipH="1">
            <a:off x="2946797" y="2869406"/>
            <a:ext cx="3857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100" b="1" i="1" dirty="0">
                <a:solidFill>
                  <a:srgbClr val="000404"/>
                </a:solidFill>
                <a:latin typeface="Times New Roman" pitchFamily="18" charset="0"/>
              </a:rPr>
              <a:t>W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537222" y="2281238"/>
            <a:ext cx="342900" cy="913210"/>
            <a:chOff x="1171" y="2440"/>
            <a:chExt cx="288" cy="767"/>
          </a:xfrm>
        </p:grpSpPr>
        <p:sp>
          <p:nvSpPr>
            <p:cNvPr id="26668" name="Freeform 14"/>
            <p:cNvSpPr>
              <a:spLocks/>
            </p:cNvSpPr>
            <p:nvPr/>
          </p:nvSpPr>
          <p:spPr bwMode="auto">
            <a:xfrm>
              <a:off x="1171" y="2440"/>
              <a:ext cx="288" cy="767"/>
            </a:xfrm>
            <a:custGeom>
              <a:avLst/>
              <a:gdLst>
                <a:gd name="T0" fmla="*/ 0 w 325"/>
                <a:gd name="T1" fmla="*/ 0 h 895"/>
                <a:gd name="T2" fmla="*/ 17 w 325"/>
                <a:gd name="T3" fmla="*/ 55 h 895"/>
                <a:gd name="T4" fmla="*/ 49 w 325"/>
                <a:gd name="T5" fmla="*/ 120 h 895"/>
                <a:gd name="T6" fmla="*/ 86 w 325"/>
                <a:gd name="T7" fmla="*/ 164 h 8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5"/>
                <a:gd name="T13" fmla="*/ 0 h 895"/>
                <a:gd name="T14" fmla="*/ 325 w 325"/>
                <a:gd name="T15" fmla="*/ 895 h 8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5" h="895">
                  <a:moveTo>
                    <a:pt x="0" y="0"/>
                  </a:moveTo>
                  <a:cubicBezTo>
                    <a:pt x="10" y="49"/>
                    <a:pt x="31" y="188"/>
                    <a:pt x="62" y="297"/>
                  </a:cubicBezTo>
                  <a:cubicBezTo>
                    <a:pt x="93" y="406"/>
                    <a:pt x="140" y="554"/>
                    <a:pt x="184" y="654"/>
                  </a:cubicBezTo>
                  <a:cubicBezTo>
                    <a:pt x="228" y="754"/>
                    <a:pt x="296" y="845"/>
                    <a:pt x="325" y="895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0" hangingPunct="0"/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6669" name="Line 15"/>
            <p:cNvSpPr>
              <a:spLocks noChangeShapeType="1"/>
            </p:cNvSpPr>
            <p:nvPr/>
          </p:nvSpPr>
          <p:spPr bwMode="auto">
            <a:xfrm flipH="1" flipV="1">
              <a:off x="1231" y="2753"/>
              <a:ext cx="36" cy="10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2427685" y="1988343"/>
            <a:ext cx="1516856" cy="1117997"/>
            <a:chOff x="1079" y="2194"/>
            <a:chExt cx="1274" cy="939"/>
          </a:xfrm>
        </p:grpSpPr>
        <p:sp>
          <p:nvSpPr>
            <p:cNvPr id="26664" name="Freeform 18"/>
            <p:cNvSpPr>
              <a:spLocks/>
            </p:cNvSpPr>
            <p:nvPr/>
          </p:nvSpPr>
          <p:spPr bwMode="auto">
            <a:xfrm>
              <a:off x="1163" y="2434"/>
              <a:ext cx="925" cy="583"/>
            </a:xfrm>
            <a:custGeom>
              <a:avLst/>
              <a:gdLst>
                <a:gd name="T0" fmla="*/ 0 w 1044"/>
                <a:gd name="T1" fmla="*/ 0 h 680"/>
                <a:gd name="T2" fmla="*/ 65 w 1044"/>
                <a:gd name="T3" fmla="*/ 45 h 680"/>
                <a:gd name="T4" fmla="*/ 132 w 1044"/>
                <a:gd name="T5" fmla="*/ 80 h 680"/>
                <a:gd name="T6" fmla="*/ 193 w 1044"/>
                <a:gd name="T7" fmla="*/ 104 h 680"/>
                <a:gd name="T8" fmla="*/ 265 w 1044"/>
                <a:gd name="T9" fmla="*/ 122 h 680"/>
                <a:gd name="T10" fmla="*/ 262 w 1044"/>
                <a:gd name="T11" fmla="*/ 121 h 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4"/>
                <a:gd name="T19" fmla="*/ 0 h 680"/>
                <a:gd name="T20" fmla="*/ 1044 w 1044"/>
                <a:gd name="T21" fmla="*/ 680 h 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4" h="680">
                  <a:moveTo>
                    <a:pt x="0" y="0"/>
                  </a:moveTo>
                  <a:cubicBezTo>
                    <a:pt x="40" y="41"/>
                    <a:pt x="159" y="174"/>
                    <a:pt x="242" y="246"/>
                  </a:cubicBezTo>
                  <a:cubicBezTo>
                    <a:pt x="325" y="318"/>
                    <a:pt x="419" y="382"/>
                    <a:pt x="501" y="435"/>
                  </a:cubicBezTo>
                  <a:cubicBezTo>
                    <a:pt x="583" y="488"/>
                    <a:pt x="651" y="527"/>
                    <a:pt x="734" y="565"/>
                  </a:cubicBezTo>
                  <a:cubicBezTo>
                    <a:pt x="817" y="603"/>
                    <a:pt x="958" y="650"/>
                    <a:pt x="1001" y="665"/>
                  </a:cubicBezTo>
                  <a:cubicBezTo>
                    <a:pt x="1044" y="680"/>
                    <a:pt x="996" y="658"/>
                    <a:pt x="995" y="658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0" hangingPunct="0"/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6665" name="Text Box 19"/>
            <p:cNvSpPr txBox="1">
              <a:spLocks noChangeArrowheads="1"/>
            </p:cNvSpPr>
            <p:nvPr/>
          </p:nvSpPr>
          <p:spPr bwMode="auto">
            <a:xfrm>
              <a:off x="1079" y="2194"/>
              <a:ext cx="254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00" b="1">
                  <a:solidFill>
                    <a:srgbClr val="000404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6666" name="Text Box 20"/>
            <p:cNvSpPr txBox="1">
              <a:spLocks noChangeArrowheads="1"/>
            </p:cNvSpPr>
            <p:nvPr/>
          </p:nvSpPr>
          <p:spPr bwMode="auto">
            <a:xfrm>
              <a:off x="2056" y="2784"/>
              <a:ext cx="297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00" b="1">
                  <a:solidFill>
                    <a:srgbClr val="000404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6667" name="Line 21"/>
            <p:cNvSpPr>
              <a:spLocks noChangeShapeType="1"/>
            </p:cNvSpPr>
            <p:nvPr/>
          </p:nvSpPr>
          <p:spPr bwMode="auto">
            <a:xfrm>
              <a:off x="1590" y="2789"/>
              <a:ext cx="122" cy="73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651523" y="3175396"/>
            <a:ext cx="1458515" cy="428625"/>
            <a:chOff x="1267" y="3191"/>
            <a:chExt cx="1225" cy="360"/>
          </a:xfrm>
        </p:grpSpPr>
        <p:sp>
          <p:nvSpPr>
            <p:cNvPr id="26661" name="Text Box 23"/>
            <p:cNvSpPr txBox="1">
              <a:spLocks noChangeArrowheads="1"/>
            </p:cNvSpPr>
            <p:nvPr/>
          </p:nvSpPr>
          <p:spPr bwMode="auto">
            <a:xfrm>
              <a:off x="1267" y="3202"/>
              <a:ext cx="297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00" b="1">
                  <a:solidFill>
                    <a:srgbClr val="000404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26662" name="Freeform 24"/>
            <p:cNvSpPr>
              <a:spLocks/>
            </p:cNvSpPr>
            <p:nvPr/>
          </p:nvSpPr>
          <p:spPr bwMode="auto">
            <a:xfrm>
              <a:off x="1452" y="3191"/>
              <a:ext cx="1040" cy="283"/>
            </a:xfrm>
            <a:custGeom>
              <a:avLst/>
              <a:gdLst>
                <a:gd name="T0" fmla="*/ 0 w 1175"/>
                <a:gd name="T1" fmla="*/ 0 h 330"/>
                <a:gd name="T2" fmla="*/ 48 w 1175"/>
                <a:gd name="T3" fmla="*/ 15 h 330"/>
                <a:gd name="T4" fmla="*/ 124 w 1175"/>
                <a:gd name="T5" fmla="*/ 38 h 330"/>
                <a:gd name="T6" fmla="*/ 227 w 1175"/>
                <a:gd name="T7" fmla="*/ 54 h 330"/>
                <a:gd name="T8" fmla="*/ 307 w 1175"/>
                <a:gd name="T9" fmla="*/ 6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5"/>
                <a:gd name="T16" fmla="*/ 0 h 330"/>
                <a:gd name="T17" fmla="*/ 1175 w 1175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5" h="330">
                  <a:moveTo>
                    <a:pt x="0" y="0"/>
                  </a:moveTo>
                  <a:cubicBezTo>
                    <a:pt x="30" y="14"/>
                    <a:pt x="102" y="53"/>
                    <a:pt x="181" y="87"/>
                  </a:cubicBezTo>
                  <a:cubicBezTo>
                    <a:pt x="260" y="121"/>
                    <a:pt x="359" y="170"/>
                    <a:pt x="473" y="204"/>
                  </a:cubicBezTo>
                  <a:cubicBezTo>
                    <a:pt x="587" y="238"/>
                    <a:pt x="749" y="272"/>
                    <a:pt x="866" y="293"/>
                  </a:cubicBezTo>
                  <a:cubicBezTo>
                    <a:pt x="983" y="314"/>
                    <a:pt x="1111" y="322"/>
                    <a:pt x="1175" y="330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0" hangingPunct="0"/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6663" name="Line 25"/>
            <p:cNvSpPr>
              <a:spLocks noChangeShapeType="1"/>
            </p:cNvSpPr>
            <p:nvPr/>
          </p:nvSpPr>
          <p:spPr bwMode="auto">
            <a:xfrm flipH="1" flipV="1">
              <a:off x="1710" y="3306"/>
              <a:ext cx="109" cy="36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3579019" y="2949177"/>
            <a:ext cx="821531" cy="744140"/>
            <a:chOff x="2046" y="3001"/>
            <a:chExt cx="690" cy="625"/>
          </a:xfrm>
        </p:grpSpPr>
        <p:sp>
          <p:nvSpPr>
            <p:cNvPr id="26658" name="Text Box 27"/>
            <p:cNvSpPr txBox="1">
              <a:spLocks noChangeArrowheads="1"/>
            </p:cNvSpPr>
            <p:nvPr/>
          </p:nvSpPr>
          <p:spPr bwMode="auto">
            <a:xfrm>
              <a:off x="2481" y="3277"/>
              <a:ext cx="25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00" b="1">
                  <a:solidFill>
                    <a:srgbClr val="000404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6659" name="Freeform 28"/>
            <p:cNvSpPr>
              <a:spLocks/>
            </p:cNvSpPr>
            <p:nvPr/>
          </p:nvSpPr>
          <p:spPr bwMode="auto">
            <a:xfrm>
              <a:off x="2046" y="3001"/>
              <a:ext cx="429" cy="473"/>
            </a:xfrm>
            <a:custGeom>
              <a:avLst/>
              <a:gdLst>
                <a:gd name="T0" fmla="*/ 0 w 484"/>
                <a:gd name="T1" fmla="*/ 0 h 552"/>
                <a:gd name="T2" fmla="*/ 56 w 484"/>
                <a:gd name="T3" fmla="*/ 57 h 552"/>
                <a:gd name="T4" fmla="*/ 128 w 484"/>
                <a:gd name="T5" fmla="*/ 100 h 552"/>
                <a:gd name="T6" fmla="*/ 0 60000 65536"/>
                <a:gd name="T7" fmla="*/ 0 60000 65536"/>
                <a:gd name="T8" fmla="*/ 0 60000 65536"/>
                <a:gd name="T9" fmla="*/ 0 w 484"/>
                <a:gd name="T10" fmla="*/ 0 h 552"/>
                <a:gd name="T11" fmla="*/ 484 w 484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4" h="552">
                  <a:moveTo>
                    <a:pt x="0" y="0"/>
                  </a:moveTo>
                  <a:cubicBezTo>
                    <a:pt x="35" y="51"/>
                    <a:pt x="129" y="217"/>
                    <a:pt x="210" y="309"/>
                  </a:cubicBezTo>
                  <a:cubicBezTo>
                    <a:pt x="291" y="401"/>
                    <a:pt x="427" y="501"/>
                    <a:pt x="484" y="552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0" hangingPunct="0"/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6660" name="Line 29"/>
            <p:cNvSpPr>
              <a:spLocks noChangeShapeType="1"/>
            </p:cNvSpPr>
            <p:nvPr/>
          </p:nvSpPr>
          <p:spPr bwMode="auto">
            <a:xfrm>
              <a:off x="2179" y="3200"/>
              <a:ext cx="78" cy="9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1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78206" name="Text Box 30"/>
          <p:cNvSpPr txBox="1">
            <a:spLocks noChangeArrowheads="1"/>
          </p:cNvSpPr>
          <p:nvPr/>
        </p:nvSpPr>
        <p:spPr bwMode="auto">
          <a:xfrm>
            <a:off x="3459242" y="3454003"/>
            <a:ext cx="4395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100" b="1" i="1">
                <a:solidFill>
                  <a:srgbClr val="000404"/>
                </a:solidFill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en-US" altLang="zh-CN" sz="2100" b="1" baseline="-25000">
                <a:solidFill>
                  <a:srgbClr val="000404"/>
                </a:solidFill>
                <a:latin typeface="Times New Roman" pitchFamily="18" charset="0"/>
                <a:ea typeface="楷体_GB2312" pitchFamily="49" charset="-122"/>
              </a:rPr>
              <a:t>2</a:t>
            </a:r>
            <a:endParaRPr kumimoji="1" lang="en-US" altLang="zh-CN" sz="2100" b="1">
              <a:solidFill>
                <a:srgbClr val="000404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8207" name="Text Box 31"/>
          <p:cNvSpPr txBox="1">
            <a:spLocks noChangeArrowheads="1"/>
          </p:cNvSpPr>
          <p:nvPr/>
        </p:nvSpPr>
        <p:spPr bwMode="auto">
          <a:xfrm>
            <a:off x="2822972" y="2274094"/>
            <a:ext cx="43954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100" b="1" i="1">
                <a:solidFill>
                  <a:srgbClr val="000404"/>
                </a:solidFill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en-US" altLang="zh-CN" sz="2100" b="1" baseline="-25000">
                <a:solidFill>
                  <a:srgbClr val="000404"/>
                </a:solidFill>
                <a:latin typeface="Times New Roman" pitchFamily="18" charset="0"/>
                <a:ea typeface="楷体_GB2312" pitchFamily="49" charset="-122"/>
              </a:rPr>
              <a:t>1</a:t>
            </a:r>
            <a:endParaRPr kumimoji="1" lang="en-US" altLang="zh-CN" sz="2100" b="1">
              <a:solidFill>
                <a:srgbClr val="000404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8" name="Oval 3"/>
          <p:cNvSpPr>
            <a:spLocks noChangeArrowheads="1"/>
          </p:cNvSpPr>
          <p:nvPr/>
        </p:nvSpPr>
        <p:spPr bwMode="auto">
          <a:xfrm>
            <a:off x="5057515" y="2602800"/>
            <a:ext cx="1296590" cy="602456"/>
          </a:xfrm>
          <a:prstGeom prst="ellipse">
            <a:avLst/>
          </a:prstGeom>
          <a:noFill/>
          <a:ln w="19050">
            <a:solidFill>
              <a:srgbClr val="CC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100">
              <a:solidFill>
                <a:srgbClr val="000000"/>
              </a:solidFill>
            </a:endParaRPr>
          </a:p>
        </p:txBody>
      </p:sp>
      <p:sp>
        <p:nvSpPr>
          <p:cNvPr id="49" name="Text Box 4">
            <a:hlinkClick r:id="rId9" action="ppaction://hlinkfile"/>
          </p:cNvPr>
          <p:cNvSpPr txBox="1">
            <a:spLocks noChangeArrowheads="1"/>
          </p:cNvSpPr>
          <p:nvPr/>
        </p:nvSpPr>
        <p:spPr bwMode="auto">
          <a:xfrm>
            <a:off x="5262302" y="2711146"/>
            <a:ext cx="87510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100" b="1" dirty="0">
                <a:solidFill>
                  <a:srgbClr val="333333"/>
                </a:solidFill>
                <a:latin typeface="Times New Roman" pitchFamily="18" charset="0"/>
              </a:rPr>
              <a:t>热机</a:t>
            </a:r>
          </a:p>
        </p:txBody>
      </p:sp>
      <p:grpSp>
        <p:nvGrpSpPr>
          <p:cNvPr id="50" name="Group 9"/>
          <p:cNvGrpSpPr>
            <a:grpSpLocks/>
          </p:cNvGrpSpPr>
          <p:nvPr/>
        </p:nvGrpSpPr>
        <p:grpSpPr bwMode="auto">
          <a:xfrm>
            <a:off x="5053943" y="1762217"/>
            <a:ext cx="1543050" cy="422672"/>
            <a:chOff x="3648" y="864"/>
            <a:chExt cx="1296" cy="355"/>
          </a:xfrm>
        </p:grpSpPr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648" y="864"/>
              <a:ext cx="1152" cy="336"/>
            </a:xfrm>
            <a:prstGeom prst="rect">
              <a:avLst/>
            </a:prstGeom>
            <a:solidFill>
              <a:srgbClr val="FDE3F0"/>
            </a:solidFill>
            <a:ln w="19050">
              <a:solidFill>
                <a:srgbClr val="CC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</a:endParaRPr>
            </a:p>
          </p:txBody>
        </p:sp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3696" y="870"/>
              <a:ext cx="124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100" b="1">
                  <a:solidFill>
                    <a:srgbClr val="333333"/>
                  </a:solidFill>
                  <a:latin typeface="Times New Roman" pitchFamily="18" charset="0"/>
                </a:rPr>
                <a:t>高温热源</a:t>
              </a:r>
              <a:endParaRPr kumimoji="1" lang="zh-CN" altLang="en-US" sz="2100" b="1">
                <a:solidFill>
                  <a:srgbClr val="333333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4996793" y="3588748"/>
            <a:ext cx="1485900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100" b="1">
                <a:solidFill>
                  <a:srgbClr val="333333"/>
                </a:solidFill>
                <a:latin typeface="Times New Roman" pitchFamily="18" charset="0"/>
              </a:rPr>
              <a:t>低温热源</a:t>
            </a:r>
          </a:p>
        </p:txBody>
      </p:sp>
      <p:grpSp>
        <p:nvGrpSpPr>
          <p:cNvPr id="54" name="Group 15"/>
          <p:cNvGrpSpPr>
            <a:grpSpLocks/>
          </p:cNvGrpSpPr>
          <p:nvPr/>
        </p:nvGrpSpPr>
        <p:grpSpPr bwMode="auto">
          <a:xfrm>
            <a:off x="5568292" y="2147981"/>
            <a:ext cx="614363" cy="628650"/>
            <a:chOff x="4080" y="1152"/>
            <a:chExt cx="516" cy="528"/>
          </a:xfrm>
        </p:grpSpPr>
        <p:sp>
          <p:nvSpPr>
            <p:cNvPr id="55" name="AutoShape 16"/>
            <p:cNvSpPr>
              <a:spLocks noChangeArrowheads="1"/>
            </p:cNvSpPr>
            <p:nvPr/>
          </p:nvSpPr>
          <p:spPr bwMode="auto">
            <a:xfrm>
              <a:off x="4080" y="1152"/>
              <a:ext cx="144" cy="528"/>
            </a:xfrm>
            <a:prstGeom prst="downArrow">
              <a:avLst>
                <a:gd name="adj1" fmla="val 40000"/>
                <a:gd name="adj2" fmla="val 146921"/>
              </a:avLst>
            </a:prstGeom>
            <a:solidFill>
              <a:srgbClr val="FFCC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 sz="2100">
                <a:solidFill>
                  <a:srgbClr val="000000"/>
                </a:solidFill>
              </a:endParaRPr>
            </a:p>
          </p:txBody>
        </p:sp>
        <p:graphicFrame>
          <p:nvGraphicFramePr>
            <p:cNvPr id="56" name="Object 17"/>
            <p:cNvGraphicFramePr>
              <a:graphicFrameLocks noChangeAspect="1"/>
            </p:cNvGraphicFramePr>
            <p:nvPr/>
          </p:nvGraphicFramePr>
          <p:xfrm>
            <a:off x="4224" y="1152"/>
            <a:ext cx="372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84" name="公式" r:id="rId10" imgW="139579" imgH="164957" progId="Equation.3">
                    <p:embed/>
                  </p:oleObj>
                </mc:Choice>
                <mc:Fallback>
                  <p:oleObj name="公式" r:id="rId10" imgW="139579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152"/>
                          <a:ext cx="372" cy="4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" name="Group 48"/>
          <p:cNvGrpSpPr>
            <a:grpSpLocks/>
          </p:cNvGrpSpPr>
          <p:nvPr/>
        </p:nvGrpSpPr>
        <p:grpSpPr bwMode="auto">
          <a:xfrm>
            <a:off x="5593296" y="3076668"/>
            <a:ext cx="645319" cy="571500"/>
            <a:chOff x="4101" y="1968"/>
            <a:chExt cx="542" cy="480"/>
          </a:xfrm>
        </p:grpSpPr>
        <p:sp>
          <p:nvSpPr>
            <p:cNvPr id="58" name="AutoShape 19"/>
            <p:cNvSpPr>
              <a:spLocks noChangeArrowheads="1"/>
            </p:cNvSpPr>
            <p:nvPr/>
          </p:nvSpPr>
          <p:spPr bwMode="auto">
            <a:xfrm>
              <a:off x="4101" y="1968"/>
              <a:ext cx="144" cy="480"/>
            </a:xfrm>
            <a:prstGeom prst="downArrow">
              <a:avLst>
                <a:gd name="adj1" fmla="val 35417"/>
                <a:gd name="adj2" fmla="val 138889"/>
              </a:avLst>
            </a:prstGeom>
            <a:solidFill>
              <a:srgbClr val="CCEC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 sz="2100">
                <a:solidFill>
                  <a:srgbClr val="000000"/>
                </a:solidFill>
              </a:endParaRPr>
            </a:p>
          </p:txBody>
        </p:sp>
        <p:graphicFrame>
          <p:nvGraphicFramePr>
            <p:cNvPr id="59" name="Object 20"/>
            <p:cNvGraphicFramePr>
              <a:graphicFrameLocks noChangeAspect="1"/>
            </p:cNvGraphicFramePr>
            <p:nvPr/>
          </p:nvGraphicFramePr>
          <p:xfrm>
            <a:off x="4242" y="1968"/>
            <a:ext cx="401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85" name="公式" r:id="rId12" imgW="152268" imgH="164957" progId="Equation.3">
                    <p:embed/>
                  </p:oleObj>
                </mc:Choice>
                <mc:Fallback>
                  <p:oleObj name="公式" r:id="rId12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2" y="1968"/>
                          <a:ext cx="401" cy="4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Group 21"/>
          <p:cNvGrpSpPr>
            <a:grpSpLocks/>
          </p:cNvGrpSpPr>
          <p:nvPr/>
        </p:nvGrpSpPr>
        <p:grpSpPr bwMode="auto">
          <a:xfrm>
            <a:off x="6192180" y="2733768"/>
            <a:ext cx="971550" cy="310754"/>
            <a:chOff x="4560" y="1738"/>
            <a:chExt cx="816" cy="261"/>
          </a:xfrm>
        </p:grpSpPr>
        <p:sp>
          <p:nvSpPr>
            <p:cNvPr id="61" name="AutoShape 22"/>
            <p:cNvSpPr>
              <a:spLocks noChangeArrowheads="1"/>
            </p:cNvSpPr>
            <p:nvPr/>
          </p:nvSpPr>
          <p:spPr bwMode="auto">
            <a:xfrm>
              <a:off x="4560" y="1818"/>
              <a:ext cx="528" cy="102"/>
            </a:xfrm>
            <a:prstGeom prst="rightArrow">
              <a:avLst>
                <a:gd name="adj1" fmla="val 58667"/>
                <a:gd name="adj2" fmla="val 189205"/>
              </a:avLst>
            </a:prstGeom>
            <a:solidFill>
              <a:schemeClr val="accent1"/>
            </a:solidFill>
            <a:ln w="19050">
              <a:solidFill>
                <a:srgbClr val="CC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</a:endParaRPr>
            </a:p>
          </p:txBody>
        </p:sp>
        <p:graphicFrame>
          <p:nvGraphicFramePr>
            <p:cNvPr id="62" name="Object 23"/>
            <p:cNvGraphicFramePr>
              <a:graphicFrameLocks noChangeAspect="1"/>
            </p:cNvGraphicFramePr>
            <p:nvPr/>
          </p:nvGraphicFramePr>
          <p:xfrm>
            <a:off x="5088" y="1738"/>
            <a:ext cx="288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86" name="Equation" r:id="rId14" imgW="266469" imgH="241091" progId="Equation.3">
                    <p:embed/>
                  </p:oleObj>
                </mc:Choice>
                <mc:Fallback>
                  <p:oleObj name="Equation" r:id="rId14" imgW="266469" imgH="24109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738"/>
                          <a:ext cx="288" cy="26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66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" name="灯片编号占位符 54"/>
          <p:cNvSpPr txBox="1">
            <a:spLocks/>
          </p:cNvSpPr>
          <p:nvPr/>
        </p:nvSpPr>
        <p:spPr bwMode="auto">
          <a:xfrm>
            <a:off x="7759608" y="4929150"/>
            <a:ext cx="1428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43EE585-B32A-4C60-B717-0FCF3CE634DB}" type="slidenum">
              <a:rPr lang="en-US" altLang="zh-CN" sz="1050" kern="0">
                <a:solidFill>
                  <a:sysClr val="windowText" lastClr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28</a:t>
            </a:fld>
            <a:endParaRPr lang="en-US" altLang="zh-CN" sz="1050" kern="0" dirty="0">
              <a:solidFill>
                <a:sysClr val="windowText" lastClr="0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252181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7" grpId="0" animBg="1"/>
      <p:bldP spid="178188" grpId="0" autoUpdateAnimBg="0"/>
      <p:bldP spid="178206" grpId="0" autoUpdateAnimBg="0"/>
      <p:bldP spid="178207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82" name="Text Box 118"/>
          <p:cNvSpPr txBox="1">
            <a:spLocks noChangeArrowheads="1"/>
          </p:cNvSpPr>
          <p:nvPr/>
        </p:nvSpPr>
        <p:spPr bwMode="auto">
          <a:xfrm>
            <a:off x="1342882" y="1214419"/>
            <a:ext cx="3511153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100" b="1" dirty="0">
                <a:solidFill>
                  <a:srgbClr val="000404"/>
                </a:solidFill>
                <a:latin typeface="Times New Roman" pitchFamily="18" charset="0"/>
              </a:rPr>
              <a:t>1</a:t>
            </a:r>
            <a:r>
              <a:rPr kumimoji="1" lang="en-US" altLang="zh-CN" sz="2100" b="1" dirty="0">
                <a:solidFill>
                  <a:srgbClr val="000404"/>
                </a:solidFill>
                <a:latin typeface="Times New Roman" pitchFamily="18" charset="0"/>
                <a:sym typeface="Symbol" pitchFamily="18" charset="2"/>
              </a:rPr>
              <a:t></a:t>
            </a:r>
            <a:r>
              <a:rPr kumimoji="1" lang="en-US" altLang="zh-CN" sz="2100" b="1">
                <a:solidFill>
                  <a:srgbClr val="000404"/>
                </a:solidFill>
                <a:latin typeface="Times New Roman" pitchFamily="18" charset="0"/>
              </a:rPr>
              <a:t>2 </a:t>
            </a:r>
            <a:r>
              <a:rPr kumimoji="1" lang="zh-CN" altLang="en-US" sz="2100" b="1">
                <a:solidFill>
                  <a:srgbClr val="CC0000"/>
                </a:solidFill>
                <a:latin typeface="Times New Roman" pitchFamily="18" charset="0"/>
              </a:rPr>
              <a:t>等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温</a:t>
            </a:r>
            <a:r>
              <a:rPr kumimoji="1" lang="zh-CN" altLang="en-US" sz="2100" b="1">
                <a:solidFill>
                  <a:srgbClr val="CC0000"/>
                </a:solidFill>
                <a:latin typeface="Times New Roman" pitchFamily="18" charset="0"/>
              </a:rPr>
              <a:t>膨胀</a:t>
            </a:r>
            <a:r>
              <a:rPr kumimoji="1" lang="zh-CN" altLang="en-US" sz="2100" b="1">
                <a:solidFill>
                  <a:srgbClr val="000404"/>
                </a:solidFill>
                <a:latin typeface="Times New Roman" pitchFamily="18" charset="0"/>
              </a:rPr>
              <a:t>吸热</a:t>
            </a:r>
          </a:p>
          <a:p>
            <a:pPr>
              <a:lnSpc>
                <a:spcPct val="120000"/>
              </a:lnSpc>
            </a:pPr>
            <a:endParaRPr kumimoji="1" lang="zh-CN" altLang="en-US" sz="2100" b="1" dirty="0">
              <a:solidFill>
                <a:srgbClr val="000404"/>
              </a:solidFill>
              <a:latin typeface="Times New Roman" pitchFamily="18" charset="0"/>
            </a:endParaRPr>
          </a:p>
        </p:txBody>
      </p:sp>
      <p:graphicFrame>
        <p:nvGraphicFramePr>
          <p:cNvPr id="139383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933618"/>
              </p:ext>
            </p:extLst>
          </p:nvPr>
        </p:nvGraphicFramePr>
        <p:xfrm>
          <a:off x="2024633" y="1705632"/>
          <a:ext cx="2142963" cy="985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89" name="Equation" r:id="rId3" imgW="965160" imgH="431640" progId="Equation.DSMT4">
                  <p:embed/>
                </p:oleObj>
              </mc:Choice>
              <mc:Fallback>
                <p:oleObj name="Equation" r:id="rId3" imgW="965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633" y="1705632"/>
                        <a:ext cx="2142963" cy="9857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384" name="Text Box 120"/>
          <p:cNvSpPr txBox="1">
            <a:spLocks noChangeArrowheads="1"/>
          </p:cNvSpPr>
          <p:nvPr/>
        </p:nvSpPr>
        <p:spPr bwMode="auto">
          <a:xfrm>
            <a:off x="1277634" y="409203"/>
            <a:ext cx="426601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990000"/>
                </a:solidFill>
                <a:latin typeface="Times New Roman" pitchFamily="18" charset="0"/>
              </a:defRPr>
            </a:lvl1pPr>
          </a:lstStyle>
          <a:p>
            <a:r>
              <a:rPr lang="en-US" altLang="zh-CN" sz="2100" dirty="0"/>
              <a:t>2. </a:t>
            </a:r>
            <a:r>
              <a:rPr lang="zh-CN" altLang="en-US" sz="2100" dirty="0"/>
              <a:t>卡诺循环热机效率</a:t>
            </a:r>
          </a:p>
        </p:txBody>
      </p:sp>
      <p:grpSp>
        <p:nvGrpSpPr>
          <p:cNvPr id="2" name="Group 124"/>
          <p:cNvGrpSpPr>
            <a:grpSpLocks/>
          </p:cNvGrpSpPr>
          <p:nvPr/>
        </p:nvGrpSpPr>
        <p:grpSpPr bwMode="auto">
          <a:xfrm>
            <a:off x="5274079" y="1572221"/>
            <a:ext cx="2717006" cy="2480072"/>
            <a:chOff x="3385" y="642"/>
            <a:chExt cx="2282" cy="2083"/>
          </a:xfrm>
        </p:grpSpPr>
        <p:sp>
          <p:nvSpPr>
            <p:cNvPr id="27661" name="Line 125"/>
            <p:cNvSpPr>
              <a:spLocks noChangeShapeType="1"/>
            </p:cNvSpPr>
            <p:nvPr/>
          </p:nvSpPr>
          <p:spPr bwMode="auto">
            <a:xfrm flipV="1">
              <a:off x="3686" y="699"/>
              <a:ext cx="7" cy="1760"/>
            </a:xfrm>
            <a:prstGeom prst="line">
              <a:avLst/>
            </a:prstGeom>
            <a:noFill/>
            <a:ln w="28575">
              <a:solidFill>
                <a:srgbClr val="000404"/>
              </a:solidFill>
              <a:round/>
              <a:headEnd/>
              <a:tailEnd type="stealth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7662" name="Freeform 126" descr="浅色下对角线"/>
            <p:cNvSpPr>
              <a:spLocks/>
            </p:cNvSpPr>
            <p:nvPr/>
          </p:nvSpPr>
          <p:spPr bwMode="auto">
            <a:xfrm>
              <a:off x="3933" y="1101"/>
              <a:ext cx="1297" cy="1045"/>
            </a:xfrm>
            <a:custGeom>
              <a:avLst/>
              <a:gdLst>
                <a:gd name="T0" fmla="*/ 6 w 1465"/>
                <a:gd name="T1" fmla="*/ 9 h 1219"/>
                <a:gd name="T2" fmla="*/ 14 w 1465"/>
                <a:gd name="T3" fmla="*/ 45 h 1219"/>
                <a:gd name="T4" fmla="*/ 27 w 1465"/>
                <a:gd name="T5" fmla="*/ 75 h 1219"/>
                <a:gd name="T6" fmla="*/ 46 w 1465"/>
                <a:gd name="T7" fmla="*/ 116 h 1219"/>
                <a:gd name="T8" fmla="*/ 65 w 1465"/>
                <a:gd name="T9" fmla="*/ 141 h 1219"/>
                <a:gd name="T10" fmla="*/ 92 w 1465"/>
                <a:gd name="T11" fmla="*/ 165 h 1219"/>
                <a:gd name="T12" fmla="*/ 130 w 1465"/>
                <a:gd name="T13" fmla="*/ 177 h 1219"/>
                <a:gd name="T14" fmla="*/ 181 w 1465"/>
                <a:gd name="T15" fmla="*/ 194 h 1219"/>
                <a:gd name="T16" fmla="*/ 259 w 1465"/>
                <a:gd name="T17" fmla="*/ 209 h 1219"/>
                <a:gd name="T18" fmla="*/ 321 w 1465"/>
                <a:gd name="T19" fmla="*/ 218 h 1219"/>
                <a:gd name="T20" fmla="*/ 383 w 1465"/>
                <a:gd name="T21" fmla="*/ 224 h 1219"/>
                <a:gd name="T22" fmla="*/ 354 w 1465"/>
                <a:gd name="T23" fmla="*/ 206 h 1219"/>
                <a:gd name="T24" fmla="*/ 320 w 1465"/>
                <a:gd name="T25" fmla="*/ 188 h 1219"/>
                <a:gd name="T26" fmla="*/ 310 w 1465"/>
                <a:gd name="T27" fmla="*/ 179 h 1219"/>
                <a:gd name="T28" fmla="*/ 293 w 1465"/>
                <a:gd name="T29" fmla="*/ 166 h 1219"/>
                <a:gd name="T30" fmla="*/ 287 w 1465"/>
                <a:gd name="T31" fmla="*/ 157 h 1219"/>
                <a:gd name="T32" fmla="*/ 267 w 1465"/>
                <a:gd name="T33" fmla="*/ 131 h 1219"/>
                <a:gd name="T34" fmla="*/ 244 w 1465"/>
                <a:gd name="T35" fmla="*/ 121 h 1219"/>
                <a:gd name="T36" fmla="*/ 263 w 1465"/>
                <a:gd name="T37" fmla="*/ 125 h 1219"/>
                <a:gd name="T38" fmla="*/ 226 w 1465"/>
                <a:gd name="T39" fmla="*/ 116 h 1219"/>
                <a:gd name="T40" fmla="*/ 207 w 1465"/>
                <a:gd name="T41" fmla="*/ 111 h 1219"/>
                <a:gd name="T42" fmla="*/ 182 w 1465"/>
                <a:gd name="T43" fmla="*/ 105 h 1219"/>
                <a:gd name="T44" fmla="*/ 154 w 1465"/>
                <a:gd name="T45" fmla="*/ 93 h 1219"/>
                <a:gd name="T46" fmla="*/ 99 w 1465"/>
                <a:gd name="T47" fmla="*/ 68 h 1219"/>
                <a:gd name="T48" fmla="*/ 57 w 1465"/>
                <a:gd name="T49" fmla="*/ 44 h 1219"/>
                <a:gd name="T50" fmla="*/ 32 w 1465"/>
                <a:gd name="T51" fmla="*/ 29 h 1219"/>
                <a:gd name="T52" fmla="*/ 0 w 1465"/>
                <a:gd name="T53" fmla="*/ 0 h 12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465"/>
                <a:gd name="T82" fmla="*/ 0 h 1219"/>
                <a:gd name="T83" fmla="*/ 1465 w 1465"/>
                <a:gd name="T84" fmla="*/ 1219 h 121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465" h="1219">
                  <a:moveTo>
                    <a:pt x="23" y="54"/>
                  </a:moveTo>
                  <a:lnTo>
                    <a:pt x="53" y="246"/>
                  </a:lnTo>
                  <a:lnTo>
                    <a:pt x="106" y="408"/>
                  </a:lnTo>
                  <a:lnTo>
                    <a:pt x="177" y="624"/>
                  </a:lnTo>
                  <a:lnTo>
                    <a:pt x="248" y="763"/>
                  </a:lnTo>
                  <a:lnTo>
                    <a:pt x="349" y="901"/>
                  </a:lnTo>
                  <a:lnTo>
                    <a:pt x="496" y="967"/>
                  </a:lnTo>
                  <a:lnTo>
                    <a:pt x="692" y="1056"/>
                  </a:lnTo>
                  <a:lnTo>
                    <a:pt x="992" y="1135"/>
                  </a:lnTo>
                  <a:lnTo>
                    <a:pt x="1227" y="1182"/>
                  </a:lnTo>
                  <a:lnTo>
                    <a:pt x="1465" y="1219"/>
                  </a:lnTo>
                  <a:lnTo>
                    <a:pt x="1352" y="1117"/>
                  </a:lnTo>
                  <a:lnTo>
                    <a:pt x="1222" y="1027"/>
                  </a:lnTo>
                  <a:lnTo>
                    <a:pt x="1181" y="979"/>
                  </a:lnTo>
                  <a:lnTo>
                    <a:pt x="1122" y="906"/>
                  </a:lnTo>
                  <a:lnTo>
                    <a:pt x="1093" y="859"/>
                  </a:lnTo>
                  <a:lnTo>
                    <a:pt x="1021" y="715"/>
                  </a:lnTo>
                  <a:lnTo>
                    <a:pt x="933" y="661"/>
                  </a:lnTo>
                  <a:lnTo>
                    <a:pt x="1004" y="679"/>
                  </a:lnTo>
                  <a:lnTo>
                    <a:pt x="864" y="633"/>
                  </a:lnTo>
                  <a:lnTo>
                    <a:pt x="791" y="607"/>
                  </a:lnTo>
                  <a:lnTo>
                    <a:pt x="697" y="570"/>
                  </a:lnTo>
                  <a:lnTo>
                    <a:pt x="591" y="504"/>
                  </a:lnTo>
                  <a:lnTo>
                    <a:pt x="383" y="367"/>
                  </a:lnTo>
                  <a:lnTo>
                    <a:pt x="213" y="240"/>
                  </a:lnTo>
                  <a:lnTo>
                    <a:pt x="124" y="162"/>
                  </a:lnTo>
                  <a:lnTo>
                    <a:pt x="0" y="0"/>
                  </a:lnTo>
                </a:path>
              </a:pathLst>
            </a:custGeom>
            <a:pattFill prst="ltDnDiag">
              <a:fgClr>
                <a:schemeClr val="bg2">
                  <a:lumMod val="60000"/>
                  <a:lumOff val="40000"/>
                </a:schemeClr>
              </a:fgClr>
              <a:bgClr>
                <a:srgbClr val="FFFFFF"/>
              </a:bgClr>
            </a:patt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7663" name="Text Box 127"/>
            <p:cNvSpPr txBox="1">
              <a:spLocks noChangeArrowheads="1"/>
            </p:cNvSpPr>
            <p:nvPr/>
          </p:nvSpPr>
          <p:spPr bwMode="auto">
            <a:xfrm flipH="1">
              <a:off x="4337" y="1606"/>
              <a:ext cx="324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1" i="1">
                  <a:solidFill>
                    <a:srgbClr val="000404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27664" name="Freeform 128"/>
            <p:cNvSpPr>
              <a:spLocks/>
            </p:cNvSpPr>
            <p:nvPr/>
          </p:nvSpPr>
          <p:spPr bwMode="auto">
            <a:xfrm>
              <a:off x="3941" y="1112"/>
              <a:ext cx="288" cy="767"/>
            </a:xfrm>
            <a:custGeom>
              <a:avLst/>
              <a:gdLst>
                <a:gd name="T0" fmla="*/ 0 w 325"/>
                <a:gd name="T1" fmla="*/ 0 h 895"/>
                <a:gd name="T2" fmla="*/ 17 w 325"/>
                <a:gd name="T3" fmla="*/ 55 h 895"/>
                <a:gd name="T4" fmla="*/ 49 w 325"/>
                <a:gd name="T5" fmla="*/ 120 h 895"/>
                <a:gd name="T6" fmla="*/ 86 w 325"/>
                <a:gd name="T7" fmla="*/ 164 h 8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5"/>
                <a:gd name="T13" fmla="*/ 0 h 895"/>
                <a:gd name="T14" fmla="*/ 325 w 325"/>
                <a:gd name="T15" fmla="*/ 895 h 8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5" h="895">
                  <a:moveTo>
                    <a:pt x="0" y="0"/>
                  </a:moveTo>
                  <a:cubicBezTo>
                    <a:pt x="10" y="49"/>
                    <a:pt x="31" y="188"/>
                    <a:pt x="62" y="297"/>
                  </a:cubicBezTo>
                  <a:cubicBezTo>
                    <a:pt x="93" y="406"/>
                    <a:pt x="140" y="554"/>
                    <a:pt x="184" y="654"/>
                  </a:cubicBezTo>
                  <a:cubicBezTo>
                    <a:pt x="228" y="754"/>
                    <a:pt x="296" y="845"/>
                    <a:pt x="325" y="895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0" hangingPunct="0"/>
              <a:endParaRPr lang="zh-CN" alt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7665" name="Line 129"/>
            <p:cNvSpPr>
              <a:spLocks noChangeShapeType="1"/>
            </p:cNvSpPr>
            <p:nvPr/>
          </p:nvSpPr>
          <p:spPr bwMode="auto">
            <a:xfrm flipH="1" flipV="1">
              <a:off x="4001" y="1425"/>
              <a:ext cx="36" cy="10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7666" name="Line 130"/>
            <p:cNvSpPr>
              <a:spLocks noChangeShapeType="1"/>
            </p:cNvSpPr>
            <p:nvPr/>
          </p:nvSpPr>
          <p:spPr bwMode="auto">
            <a:xfrm>
              <a:off x="3679" y="2437"/>
              <a:ext cx="1923" cy="14"/>
            </a:xfrm>
            <a:prstGeom prst="line">
              <a:avLst/>
            </a:prstGeom>
            <a:noFill/>
            <a:ln w="28575">
              <a:solidFill>
                <a:srgbClr val="000404"/>
              </a:solidFill>
              <a:round/>
              <a:headEnd/>
              <a:tailEnd type="stealth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7651" name="Object 131"/>
            <p:cNvGraphicFramePr>
              <a:graphicFrameLocks noChangeAspect="1"/>
            </p:cNvGraphicFramePr>
            <p:nvPr/>
          </p:nvGraphicFramePr>
          <p:xfrm>
            <a:off x="5448" y="2192"/>
            <a:ext cx="21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90" name="Equation" r:id="rId5" imgW="121884" imgH="129600" progId="Equation.3">
                    <p:embed/>
                  </p:oleObj>
                </mc:Choice>
                <mc:Fallback>
                  <p:oleObj name="Equation" r:id="rId5" imgW="121884" imgH="12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8" y="2192"/>
                          <a:ext cx="219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2" name="Object 132"/>
            <p:cNvGraphicFramePr>
              <a:graphicFrameLocks noChangeAspect="1"/>
            </p:cNvGraphicFramePr>
            <p:nvPr/>
          </p:nvGraphicFramePr>
          <p:xfrm>
            <a:off x="3509" y="2439"/>
            <a:ext cx="149" cy="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91" name="Equation" r:id="rId7" imgW="83849" imgH="106704" progId="Equation.3">
                    <p:embed/>
                  </p:oleObj>
                </mc:Choice>
                <mc:Fallback>
                  <p:oleObj name="Equation" r:id="rId7" imgW="83849" imgH="10670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9" y="2439"/>
                          <a:ext cx="149" cy="1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3" name="Object 133"/>
            <p:cNvGraphicFramePr>
              <a:graphicFrameLocks noChangeAspect="1"/>
            </p:cNvGraphicFramePr>
            <p:nvPr/>
          </p:nvGraphicFramePr>
          <p:xfrm>
            <a:off x="3385" y="642"/>
            <a:ext cx="240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92" name="Equation" r:id="rId9" imgW="106757" imgH="129600" progId="Equation.3">
                    <p:embed/>
                  </p:oleObj>
                </mc:Choice>
                <mc:Fallback>
                  <p:oleObj name="Equation" r:id="rId9" imgW="106757" imgH="12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5" y="642"/>
                          <a:ext cx="240" cy="2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4" name="Object 134"/>
            <p:cNvGraphicFramePr>
              <a:graphicFrameLocks noChangeAspect="1"/>
            </p:cNvGraphicFramePr>
            <p:nvPr/>
          </p:nvGraphicFramePr>
          <p:xfrm>
            <a:off x="4604" y="935"/>
            <a:ext cx="75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93" name="Equation" r:id="rId11" imgW="411466" imgH="182952" progId="Equation.3">
                    <p:embed/>
                  </p:oleObj>
                </mc:Choice>
                <mc:Fallback>
                  <p:oleObj name="Equation" r:id="rId11" imgW="411466" imgH="18295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935"/>
                          <a:ext cx="759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667" name="Group 135"/>
            <p:cNvGrpSpPr>
              <a:grpSpLocks/>
            </p:cNvGrpSpPr>
            <p:nvPr/>
          </p:nvGrpSpPr>
          <p:grpSpPr bwMode="auto">
            <a:xfrm>
              <a:off x="3849" y="866"/>
              <a:ext cx="1274" cy="861"/>
              <a:chOff x="1079" y="2194"/>
              <a:chExt cx="1274" cy="861"/>
            </a:xfrm>
          </p:grpSpPr>
          <p:sp>
            <p:nvSpPr>
              <p:cNvPr id="27699" name="Freeform 136"/>
              <p:cNvSpPr>
                <a:spLocks/>
              </p:cNvSpPr>
              <p:nvPr/>
            </p:nvSpPr>
            <p:spPr bwMode="auto">
              <a:xfrm>
                <a:off x="1163" y="2434"/>
                <a:ext cx="925" cy="583"/>
              </a:xfrm>
              <a:custGeom>
                <a:avLst/>
                <a:gdLst>
                  <a:gd name="T0" fmla="*/ 0 w 1044"/>
                  <a:gd name="T1" fmla="*/ 0 h 680"/>
                  <a:gd name="T2" fmla="*/ 65 w 1044"/>
                  <a:gd name="T3" fmla="*/ 45 h 680"/>
                  <a:gd name="T4" fmla="*/ 132 w 1044"/>
                  <a:gd name="T5" fmla="*/ 80 h 680"/>
                  <a:gd name="T6" fmla="*/ 193 w 1044"/>
                  <a:gd name="T7" fmla="*/ 104 h 680"/>
                  <a:gd name="T8" fmla="*/ 265 w 1044"/>
                  <a:gd name="T9" fmla="*/ 122 h 680"/>
                  <a:gd name="T10" fmla="*/ 262 w 1044"/>
                  <a:gd name="T11" fmla="*/ 121 h 6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4"/>
                  <a:gd name="T19" fmla="*/ 0 h 680"/>
                  <a:gd name="T20" fmla="*/ 1044 w 1044"/>
                  <a:gd name="T21" fmla="*/ 680 h 68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4" h="680">
                    <a:moveTo>
                      <a:pt x="0" y="0"/>
                    </a:moveTo>
                    <a:cubicBezTo>
                      <a:pt x="40" y="41"/>
                      <a:pt x="159" y="174"/>
                      <a:pt x="242" y="246"/>
                    </a:cubicBezTo>
                    <a:cubicBezTo>
                      <a:pt x="325" y="318"/>
                      <a:pt x="419" y="382"/>
                      <a:pt x="501" y="435"/>
                    </a:cubicBezTo>
                    <a:cubicBezTo>
                      <a:pt x="583" y="488"/>
                      <a:pt x="651" y="527"/>
                      <a:pt x="734" y="565"/>
                    </a:cubicBezTo>
                    <a:cubicBezTo>
                      <a:pt x="817" y="603"/>
                      <a:pt x="958" y="650"/>
                      <a:pt x="1001" y="665"/>
                    </a:cubicBezTo>
                    <a:cubicBezTo>
                      <a:pt x="1044" y="680"/>
                      <a:pt x="996" y="658"/>
                      <a:pt x="995" y="658"/>
                    </a:cubicBezTo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700" name="Text Box 137"/>
              <p:cNvSpPr txBox="1">
                <a:spLocks noChangeArrowheads="1"/>
              </p:cNvSpPr>
              <p:nvPr/>
            </p:nvSpPr>
            <p:spPr bwMode="auto">
              <a:xfrm>
                <a:off x="1079" y="2194"/>
                <a:ext cx="254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rgbClr val="000404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27701" name="Text Box 138"/>
              <p:cNvSpPr txBox="1">
                <a:spLocks noChangeArrowheads="1"/>
              </p:cNvSpPr>
              <p:nvPr/>
            </p:nvSpPr>
            <p:spPr bwMode="auto">
              <a:xfrm>
                <a:off x="2056" y="2784"/>
                <a:ext cx="29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rgbClr val="000404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27702" name="Line 139"/>
              <p:cNvSpPr>
                <a:spLocks noChangeShapeType="1"/>
              </p:cNvSpPr>
              <p:nvPr/>
            </p:nvSpPr>
            <p:spPr bwMode="auto">
              <a:xfrm>
                <a:off x="1590" y="2789"/>
                <a:ext cx="122" cy="73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7668" name="Group 140"/>
            <p:cNvGrpSpPr>
              <a:grpSpLocks/>
            </p:cNvGrpSpPr>
            <p:nvPr/>
          </p:nvGrpSpPr>
          <p:grpSpPr bwMode="auto">
            <a:xfrm>
              <a:off x="4037" y="1863"/>
              <a:ext cx="1225" cy="283"/>
              <a:chOff x="1267" y="3191"/>
              <a:chExt cx="1225" cy="283"/>
            </a:xfrm>
          </p:grpSpPr>
          <p:sp>
            <p:nvSpPr>
              <p:cNvPr id="27696" name="Text Box 141"/>
              <p:cNvSpPr txBox="1">
                <a:spLocks noChangeArrowheads="1"/>
              </p:cNvSpPr>
              <p:nvPr/>
            </p:nvSpPr>
            <p:spPr bwMode="auto">
              <a:xfrm>
                <a:off x="1267" y="3202"/>
                <a:ext cx="29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rgbClr val="000404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27697" name="Freeform 142"/>
              <p:cNvSpPr>
                <a:spLocks/>
              </p:cNvSpPr>
              <p:nvPr/>
            </p:nvSpPr>
            <p:spPr bwMode="auto">
              <a:xfrm>
                <a:off x="1452" y="3191"/>
                <a:ext cx="1040" cy="283"/>
              </a:xfrm>
              <a:custGeom>
                <a:avLst/>
                <a:gdLst>
                  <a:gd name="T0" fmla="*/ 0 w 1175"/>
                  <a:gd name="T1" fmla="*/ 0 h 330"/>
                  <a:gd name="T2" fmla="*/ 48 w 1175"/>
                  <a:gd name="T3" fmla="*/ 15 h 330"/>
                  <a:gd name="T4" fmla="*/ 124 w 1175"/>
                  <a:gd name="T5" fmla="*/ 38 h 330"/>
                  <a:gd name="T6" fmla="*/ 227 w 1175"/>
                  <a:gd name="T7" fmla="*/ 54 h 330"/>
                  <a:gd name="T8" fmla="*/ 307 w 1175"/>
                  <a:gd name="T9" fmla="*/ 60 h 3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5"/>
                  <a:gd name="T16" fmla="*/ 0 h 330"/>
                  <a:gd name="T17" fmla="*/ 1175 w 1175"/>
                  <a:gd name="T18" fmla="*/ 330 h 3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5" h="330">
                    <a:moveTo>
                      <a:pt x="0" y="0"/>
                    </a:moveTo>
                    <a:cubicBezTo>
                      <a:pt x="30" y="14"/>
                      <a:pt x="102" y="53"/>
                      <a:pt x="181" y="87"/>
                    </a:cubicBezTo>
                    <a:cubicBezTo>
                      <a:pt x="260" y="121"/>
                      <a:pt x="359" y="170"/>
                      <a:pt x="473" y="204"/>
                    </a:cubicBezTo>
                    <a:cubicBezTo>
                      <a:pt x="587" y="238"/>
                      <a:pt x="749" y="272"/>
                      <a:pt x="866" y="293"/>
                    </a:cubicBezTo>
                    <a:cubicBezTo>
                      <a:pt x="983" y="314"/>
                      <a:pt x="1111" y="322"/>
                      <a:pt x="1175" y="330"/>
                    </a:cubicBezTo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98" name="Line 143"/>
              <p:cNvSpPr>
                <a:spLocks noChangeShapeType="1"/>
              </p:cNvSpPr>
              <p:nvPr/>
            </p:nvSpPr>
            <p:spPr bwMode="auto">
              <a:xfrm flipH="1" flipV="1">
                <a:off x="1710" y="3306"/>
                <a:ext cx="109" cy="36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7669" name="Group 144"/>
            <p:cNvGrpSpPr>
              <a:grpSpLocks/>
            </p:cNvGrpSpPr>
            <p:nvPr/>
          </p:nvGrpSpPr>
          <p:grpSpPr bwMode="auto">
            <a:xfrm>
              <a:off x="4816" y="1673"/>
              <a:ext cx="690" cy="547"/>
              <a:chOff x="2046" y="3001"/>
              <a:chExt cx="690" cy="547"/>
            </a:xfrm>
          </p:grpSpPr>
          <p:sp>
            <p:nvSpPr>
              <p:cNvPr id="27693" name="Text Box 145"/>
              <p:cNvSpPr txBox="1">
                <a:spLocks noChangeArrowheads="1"/>
              </p:cNvSpPr>
              <p:nvPr/>
            </p:nvSpPr>
            <p:spPr bwMode="auto">
              <a:xfrm>
                <a:off x="2481" y="3277"/>
                <a:ext cx="255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rgbClr val="000404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27694" name="Freeform 146"/>
              <p:cNvSpPr>
                <a:spLocks/>
              </p:cNvSpPr>
              <p:nvPr/>
            </p:nvSpPr>
            <p:spPr bwMode="auto">
              <a:xfrm>
                <a:off x="2046" y="3001"/>
                <a:ext cx="429" cy="473"/>
              </a:xfrm>
              <a:custGeom>
                <a:avLst/>
                <a:gdLst>
                  <a:gd name="T0" fmla="*/ 0 w 484"/>
                  <a:gd name="T1" fmla="*/ 0 h 552"/>
                  <a:gd name="T2" fmla="*/ 56 w 484"/>
                  <a:gd name="T3" fmla="*/ 57 h 552"/>
                  <a:gd name="T4" fmla="*/ 128 w 484"/>
                  <a:gd name="T5" fmla="*/ 100 h 552"/>
                  <a:gd name="T6" fmla="*/ 0 60000 65536"/>
                  <a:gd name="T7" fmla="*/ 0 60000 65536"/>
                  <a:gd name="T8" fmla="*/ 0 60000 65536"/>
                  <a:gd name="T9" fmla="*/ 0 w 484"/>
                  <a:gd name="T10" fmla="*/ 0 h 552"/>
                  <a:gd name="T11" fmla="*/ 484 w 484"/>
                  <a:gd name="T12" fmla="*/ 552 h 5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4" h="552">
                    <a:moveTo>
                      <a:pt x="0" y="0"/>
                    </a:moveTo>
                    <a:cubicBezTo>
                      <a:pt x="35" y="51"/>
                      <a:pt x="129" y="217"/>
                      <a:pt x="210" y="309"/>
                    </a:cubicBezTo>
                    <a:cubicBezTo>
                      <a:pt x="291" y="401"/>
                      <a:pt x="427" y="501"/>
                      <a:pt x="484" y="552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95" name="Line 147"/>
              <p:cNvSpPr>
                <a:spLocks noChangeShapeType="1"/>
              </p:cNvSpPr>
              <p:nvPr/>
            </p:nvSpPr>
            <p:spPr bwMode="auto">
              <a:xfrm>
                <a:off x="2179" y="3200"/>
                <a:ext cx="78" cy="98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7670" name="Text Box 148"/>
            <p:cNvSpPr txBox="1">
              <a:spLocks noChangeArrowheads="1"/>
            </p:cNvSpPr>
            <p:nvPr/>
          </p:nvSpPr>
          <p:spPr bwMode="auto">
            <a:xfrm>
              <a:off x="4266" y="1903"/>
              <a:ext cx="307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500" b="1" i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rPr>
                <a:t>T</a:t>
              </a:r>
              <a:r>
                <a:rPr kumimoji="1" lang="en-US" altLang="zh-CN" sz="1500" b="1" baseline="-25000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rPr>
                <a:t>2</a:t>
              </a:r>
              <a:endParaRPr kumimoji="1" lang="en-US" altLang="zh-CN" sz="1500" b="1">
                <a:solidFill>
                  <a:srgbClr val="000404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27671" name="Text Box 149"/>
            <p:cNvSpPr txBox="1">
              <a:spLocks noChangeArrowheads="1"/>
            </p:cNvSpPr>
            <p:nvPr/>
          </p:nvSpPr>
          <p:spPr bwMode="auto">
            <a:xfrm>
              <a:off x="4211" y="1160"/>
              <a:ext cx="307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500" b="1" i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rPr>
                <a:t>T</a:t>
              </a:r>
              <a:r>
                <a:rPr kumimoji="1" lang="en-US" altLang="zh-CN" sz="1500" b="1" baseline="-25000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rPr>
                <a:t>1</a:t>
              </a:r>
              <a:endParaRPr kumimoji="1" lang="en-US" altLang="zh-CN" sz="1500" b="1">
                <a:solidFill>
                  <a:srgbClr val="000404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grpSp>
          <p:nvGrpSpPr>
            <p:cNvPr id="27672" name="Group 150"/>
            <p:cNvGrpSpPr>
              <a:grpSpLocks/>
            </p:cNvGrpSpPr>
            <p:nvPr/>
          </p:nvGrpSpPr>
          <p:grpSpPr bwMode="auto">
            <a:xfrm>
              <a:off x="3818" y="1110"/>
              <a:ext cx="317" cy="1615"/>
              <a:chOff x="3666" y="902"/>
              <a:chExt cx="317" cy="1615"/>
            </a:xfrm>
          </p:grpSpPr>
          <p:sp>
            <p:nvSpPr>
              <p:cNvPr id="27691" name="Line 151"/>
              <p:cNvSpPr>
                <a:spLocks noChangeShapeType="1"/>
              </p:cNvSpPr>
              <p:nvPr/>
            </p:nvSpPr>
            <p:spPr bwMode="auto">
              <a:xfrm>
                <a:off x="3792" y="902"/>
                <a:ext cx="0" cy="1344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92" name="Text Box 152"/>
              <p:cNvSpPr txBox="1">
                <a:spLocks noChangeArrowheads="1"/>
              </p:cNvSpPr>
              <p:nvPr/>
            </p:nvSpPr>
            <p:spPr bwMode="auto">
              <a:xfrm>
                <a:off x="3666" y="2246"/>
                <a:ext cx="31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V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1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27673" name="Group 153"/>
            <p:cNvGrpSpPr>
              <a:grpSpLocks/>
            </p:cNvGrpSpPr>
            <p:nvPr/>
          </p:nvGrpSpPr>
          <p:grpSpPr bwMode="auto">
            <a:xfrm>
              <a:off x="4088" y="1878"/>
              <a:ext cx="317" cy="847"/>
              <a:chOff x="3936" y="1670"/>
              <a:chExt cx="317" cy="847"/>
            </a:xfrm>
          </p:grpSpPr>
          <p:sp>
            <p:nvSpPr>
              <p:cNvPr id="27689" name="Line 154"/>
              <p:cNvSpPr>
                <a:spLocks noChangeShapeType="1"/>
              </p:cNvSpPr>
              <p:nvPr/>
            </p:nvSpPr>
            <p:spPr bwMode="auto">
              <a:xfrm>
                <a:off x="4058" y="1670"/>
                <a:ext cx="0" cy="576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90" name="Text Box 155"/>
              <p:cNvSpPr txBox="1">
                <a:spLocks noChangeArrowheads="1"/>
              </p:cNvSpPr>
              <p:nvPr/>
            </p:nvSpPr>
            <p:spPr bwMode="auto">
              <a:xfrm>
                <a:off x="3936" y="2246"/>
                <a:ext cx="31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V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4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27674" name="Group 156"/>
            <p:cNvGrpSpPr>
              <a:grpSpLocks/>
            </p:cNvGrpSpPr>
            <p:nvPr/>
          </p:nvGrpSpPr>
          <p:grpSpPr bwMode="auto">
            <a:xfrm>
              <a:off x="4712" y="1686"/>
              <a:ext cx="317" cy="1039"/>
              <a:chOff x="4560" y="1478"/>
              <a:chExt cx="317" cy="1039"/>
            </a:xfrm>
          </p:grpSpPr>
          <p:sp>
            <p:nvSpPr>
              <p:cNvPr id="27687" name="Line 157"/>
              <p:cNvSpPr>
                <a:spLocks noChangeShapeType="1"/>
              </p:cNvSpPr>
              <p:nvPr/>
            </p:nvSpPr>
            <p:spPr bwMode="auto">
              <a:xfrm>
                <a:off x="4682" y="1478"/>
                <a:ext cx="0" cy="768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88" name="Text Box 158"/>
              <p:cNvSpPr txBox="1">
                <a:spLocks noChangeArrowheads="1"/>
              </p:cNvSpPr>
              <p:nvPr/>
            </p:nvSpPr>
            <p:spPr bwMode="auto">
              <a:xfrm>
                <a:off x="4560" y="2246"/>
                <a:ext cx="31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V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2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27675" name="Group 159"/>
            <p:cNvGrpSpPr>
              <a:grpSpLocks/>
            </p:cNvGrpSpPr>
            <p:nvPr/>
          </p:nvGrpSpPr>
          <p:grpSpPr bwMode="auto">
            <a:xfrm>
              <a:off x="5144" y="2166"/>
              <a:ext cx="317" cy="559"/>
              <a:chOff x="4992" y="1958"/>
              <a:chExt cx="317" cy="559"/>
            </a:xfrm>
          </p:grpSpPr>
          <p:sp>
            <p:nvSpPr>
              <p:cNvPr id="27685" name="Line 160"/>
              <p:cNvSpPr>
                <a:spLocks noChangeShapeType="1"/>
              </p:cNvSpPr>
              <p:nvPr/>
            </p:nvSpPr>
            <p:spPr bwMode="auto">
              <a:xfrm>
                <a:off x="5114" y="1958"/>
                <a:ext cx="0" cy="288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86" name="Text Box 161"/>
              <p:cNvSpPr txBox="1">
                <a:spLocks noChangeArrowheads="1"/>
              </p:cNvSpPr>
              <p:nvPr/>
            </p:nvSpPr>
            <p:spPr bwMode="auto">
              <a:xfrm>
                <a:off x="4992" y="2246"/>
                <a:ext cx="31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V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3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27676" name="Group 162"/>
            <p:cNvGrpSpPr>
              <a:grpSpLocks/>
            </p:cNvGrpSpPr>
            <p:nvPr/>
          </p:nvGrpSpPr>
          <p:grpSpPr bwMode="auto">
            <a:xfrm>
              <a:off x="3416" y="966"/>
              <a:ext cx="1850" cy="1295"/>
              <a:chOff x="3264" y="758"/>
              <a:chExt cx="1850" cy="1295"/>
            </a:xfrm>
          </p:grpSpPr>
          <p:sp>
            <p:nvSpPr>
              <p:cNvPr id="27677" name="Line 163"/>
              <p:cNvSpPr>
                <a:spLocks noChangeShapeType="1"/>
              </p:cNvSpPr>
              <p:nvPr/>
            </p:nvSpPr>
            <p:spPr bwMode="auto">
              <a:xfrm>
                <a:off x="3530" y="1932"/>
                <a:ext cx="1584" cy="0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78" name="Line 164"/>
              <p:cNvSpPr>
                <a:spLocks noChangeShapeType="1"/>
              </p:cNvSpPr>
              <p:nvPr/>
            </p:nvSpPr>
            <p:spPr bwMode="auto">
              <a:xfrm>
                <a:off x="3530" y="1670"/>
                <a:ext cx="528" cy="0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79" name="Line 165"/>
              <p:cNvSpPr>
                <a:spLocks noChangeShapeType="1"/>
              </p:cNvSpPr>
              <p:nvPr/>
            </p:nvSpPr>
            <p:spPr bwMode="auto">
              <a:xfrm>
                <a:off x="3530" y="1448"/>
                <a:ext cx="1152" cy="0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80" name="Line 166"/>
              <p:cNvSpPr>
                <a:spLocks noChangeShapeType="1"/>
              </p:cNvSpPr>
              <p:nvPr/>
            </p:nvSpPr>
            <p:spPr bwMode="auto">
              <a:xfrm>
                <a:off x="3530" y="902"/>
                <a:ext cx="240" cy="0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81" name="Text Box 167"/>
              <p:cNvSpPr txBox="1">
                <a:spLocks noChangeArrowheads="1"/>
              </p:cNvSpPr>
              <p:nvPr/>
            </p:nvSpPr>
            <p:spPr bwMode="auto">
              <a:xfrm>
                <a:off x="3264" y="758"/>
                <a:ext cx="30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P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1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27682" name="Text Box 168"/>
              <p:cNvSpPr txBox="1">
                <a:spLocks noChangeArrowheads="1"/>
              </p:cNvSpPr>
              <p:nvPr/>
            </p:nvSpPr>
            <p:spPr bwMode="auto">
              <a:xfrm>
                <a:off x="3264" y="1287"/>
                <a:ext cx="30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P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2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27683" name="Text Box 169"/>
              <p:cNvSpPr txBox="1">
                <a:spLocks noChangeArrowheads="1"/>
              </p:cNvSpPr>
              <p:nvPr/>
            </p:nvSpPr>
            <p:spPr bwMode="auto">
              <a:xfrm>
                <a:off x="3264" y="1531"/>
                <a:ext cx="30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P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4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27684" name="Text Box 170"/>
              <p:cNvSpPr txBox="1">
                <a:spLocks noChangeArrowheads="1"/>
              </p:cNvSpPr>
              <p:nvPr/>
            </p:nvSpPr>
            <p:spPr bwMode="auto">
              <a:xfrm>
                <a:off x="3264" y="1782"/>
                <a:ext cx="30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P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3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55" name="灯片编号占位符 54"/>
          <p:cNvSpPr txBox="1">
            <a:spLocks/>
          </p:cNvSpPr>
          <p:nvPr/>
        </p:nvSpPr>
        <p:spPr bwMode="auto">
          <a:xfrm>
            <a:off x="7745816" y="4951020"/>
            <a:ext cx="1428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43EE585-B32A-4C60-B717-0FCF3CE634DB}" type="slidenum">
              <a:rPr lang="en-US" altLang="zh-CN" sz="1050" kern="0">
                <a:solidFill>
                  <a:sysClr val="windowText" lastClr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29</a:t>
            </a:fld>
            <a:endParaRPr lang="en-US" altLang="zh-CN" sz="1050" kern="0" dirty="0">
              <a:solidFill>
                <a:sysClr val="windowText" lastClr="0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5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070661"/>
              </p:ext>
            </p:extLst>
          </p:nvPr>
        </p:nvGraphicFramePr>
        <p:xfrm>
          <a:off x="2017489" y="3433168"/>
          <a:ext cx="2174133" cy="952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94" name="Equation" r:id="rId13" imgW="990360" imgH="431640" progId="Equation.DSMT4">
                  <p:embed/>
                </p:oleObj>
              </mc:Choice>
              <mc:Fallback>
                <p:oleObj name="Equation" r:id="rId13" imgW="990360" imgH="431640" progId="Equation.DSMT4">
                  <p:embed/>
                  <p:pic>
                    <p:nvPicPr>
                      <p:cNvPr id="137301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489" y="3433168"/>
                        <a:ext cx="2174133" cy="9524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84"/>
          <p:cNvSpPr txBox="1">
            <a:spLocks noChangeArrowheads="1"/>
          </p:cNvSpPr>
          <p:nvPr/>
        </p:nvSpPr>
        <p:spPr bwMode="auto">
          <a:xfrm>
            <a:off x="1342882" y="2999174"/>
            <a:ext cx="3335799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100" b="1" dirty="0">
                <a:solidFill>
                  <a:srgbClr val="000404"/>
                </a:solidFill>
                <a:latin typeface="Times New Roman" pitchFamily="18" charset="0"/>
                <a:sym typeface="Symbol" pitchFamily="18" charset="2"/>
              </a:rPr>
              <a:t>3</a:t>
            </a:r>
            <a:r>
              <a:rPr kumimoji="1" lang="en-US" altLang="zh-CN" sz="2100" b="1">
                <a:solidFill>
                  <a:srgbClr val="000404"/>
                </a:solidFill>
                <a:latin typeface="Times New Roman" pitchFamily="18" charset="0"/>
                <a:sym typeface="Symbol" pitchFamily="18" charset="2"/>
              </a:rPr>
              <a:t>4 </a:t>
            </a:r>
            <a:r>
              <a:rPr kumimoji="1" lang="zh-CN" altLang="en-US" sz="2100" b="1">
                <a:solidFill>
                  <a:srgbClr val="CC0000"/>
                </a:solidFill>
                <a:latin typeface="Times New Roman" pitchFamily="18" charset="0"/>
              </a:rPr>
              <a:t>等</a:t>
            </a:r>
            <a:r>
              <a:rPr kumimoji="1"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温</a:t>
            </a:r>
            <a:r>
              <a:rPr kumimoji="1" lang="zh-CN" altLang="en-US" sz="2100" b="1">
                <a:solidFill>
                  <a:srgbClr val="CC0000"/>
                </a:solidFill>
                <a:latin typeface="Times New Roman" pitchFamily="18" charset="0"/>
              </a:rPr>
              <a:t>压缩</a:t>
            </a:r>
            <a:r>
              <a:rPr kumimoji="1" lang="zh-CN" altLang="en-US" sz="2100" b="1">
                <a:solidFill>
                  <a:srgbClr val="000404"/>
                </a:solidFill>
                <a:latin typeface="宋体" charset="-122"/>
              </a:rPr>
              <a:t>放热</a:t>
            </a:r>
            <a:endParaRPr kumimoji="1" lang="zh-CN" altLang="en-US" sz="2100" b="1" dirty="0">
              <a:solidFill>
                <a:srgbClr val="000404"/>
              </a:solidFill>
              <a:latin typeface="Times New Roman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35188" y="1769926"/>
            <a:ext cx="392330" cy="2563376"/>
            <a:chOff x="3456251" y="2074945"/>
            <a:chExt cx="523106" cy="3417835"/>
          </a:xfrm>
        </p:grpSpPr>
        <p:sp>
          <p:nvSpPr>
            <p:cNvPr id="59" name="矩形 58"/>
            <p:cNvSpPr/>
            <p:nvPr/>
          </p:nvSpPr>
          <p:spPr bwMode="auto">
            <a:xfrm>
              <a:off x="3456251" y="2074945"/>
              <a:ext cx="504056" cy="115212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3475301" y="4340652"/>
              <a:ext cx="504056" cy="115212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06739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3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82" grpId="0" autoUpdateAnimBg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85761" y="3677841"/>
            <a:ext cx="514350" cy="514350"/>
            <a:chOff x="3888" y="3600"/>
            <a:chExt cx="432" cy="432"/>
          </a:xfrm>
        </p:grpSpPr>
        <p:sp>
          <p:nvSpPr>
            <p:cNvPr id="24645" name="Oval 3"/>
            <p:cNvSpPr>
              <a:spLocks noChangeArrowheads="1"/>
            </p:cNvSpPr>
            <p:nvPr/>
          </p:nvSpPr>
          <p:spPr bwMode="auto">
            <a:xfrm>
              <a:off x="3888" y="3600"/>
              <a:ext cx="432" cy="432"/>
            </a:xfrm>
            <a:prstGeom prst="ellipse">
              <a:avLst/>
            </a:prstGeom>
            <a:solidFill>
              <a:srgbClr val="FFCCFF"/>
            </a:solidFill>
            <a:ln w="12700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24599" name="Object 4"/>
            <p:cNvGraphicFramePr>
              <a:graphicFrameLocks noChangeAspect="1"/>
            </p:cNvGraphicFramePr>
            <p:nvPr/>
          </p:nvGraphicFramePr>
          <p:xfrm>
            <a:off x="3984" y="3648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86" name="Equation" r:id="rId3" imgW="215640" imgH="228600" progId="Equation.3">
                    <p:embed/>
                  </p:oleObj>
                </mc:Choice>
                <mc:Fallback>
                  <p:oleObj name="Equation" r:id="rId3" imgW="2156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3648"/>
                          <a:ext cx="272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360534" y="3636169"/>
            <a:ext cx="514350" cy="514350"/>
            <a:chOff x="1200" y="3648"/>
            <a:chExt cx="432" cy="384"/>
          </a:xfrm>
        </p:grpSpPr>
        <p:sp>
          <p:nvSpPr>
            <p:cNvPr id="24644" name="Oval 6"/>
            <p:cNvSpPr>
              <a:spLocks noChangeArrowheads="1"/>
            </p:cNvSpPr>
            <p:nvPr/>
          </p:nvSpPr>
          <p:spPr bwMode="auto">
            <a:xfrm>
              <a:off x="1200" y="3648"/>
              <a:ext cx="432" cy="384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24598" name="Object 7"/>
            <p:cNvGraphicFramePr>
              <a:graphicFrameLocks noChangeAspect="1"/>
            </p:cNvGraphicFramePr>
            <p:nvPr/>
          </p:nvGraphicFramePr>
          <p:xfrm>
            <a:off x="1296" y="3696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87" name="Equation" r:id="rId5" imgW="215640" imgH="228600" progId="Equation.3">
                    <p:embed/>
                  </p:oleObj>
                </mc:Choice>
                <mc:Fallback>
                  <p:oleObj name="Equation" r:id="rId5" imgW="2156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696"/>
                          <a:ext cx="272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02" name="Group 70"/>
          <p:cNvGrpSpPr>
            <a:grpSpLocks/>
          </p:cNvGrpSpPr>
          <p:nvPr/>
        </p:nvGrpSpPr>
        <p:grpSpPr bwMode="auto">
          <a:xfrm>
            <a:off x="1442561" y="954881"/>
            <a:ext cx="2589609" cy="2352675"/>
            <a:chOff x="482" y="802"/>
            <a:chExt cx="2175" cy="1976"/>
          </a:xfrm>
        </p:grpSpPr>
        <p:sp>
          <p:nvSpPr>
            <p:cNvPr id="24630" name="Arc 10"/>
            <p:cNvSpPr>
              <a:spLocks/>
            </p:cNvSpPr>
            <p:nvPr/>
          </p:nvSpPr>
          <p:spPr bwMode="auto">
            <a:xfrm flipH="1" flipV="1">
              <a:off x="1169" y="1400"/>
              <a:ext cx="1235" cy="764"/>
            </a:xfrm>
            <a:custGeom>
              <a:avLst/>
              <a:gdLst>
                <a:gd name="T0" fmla="*/ 1 w 21378"/>
                <a:gd name="T1" fmla="*/ 0 h 21281"/>
                <a:gd name="T2" fmla="*/ 4 w 21378"/>
                <a:gd name="T3" fmla="*/ 1 h 21281"/>
                <a:gd name="T4" fmla="*/ 0 w 21378"/>
                <a:gd name="T5" fmla="*/ 1 h 21281"/>
                <a:gd name="T6" fmla="*/ 0 60000 65536"/>
                <a:gd name="T7" fmla="*/ 0 60000 65536"/>
                <a:gd name="T8" fmla="*/ 0 60000 65536"/>
                <a:gd name="T9" fmla="*/ 0 w 21378"/>
                <a:gd name="T10" fmla="*/ 0 h 21281"/>
                <a:gd name="T11" fmla="*/ 21378 w 21378"/>
                <a:gd name="T12" fmla="*/ 21281 h 212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378" h="21281" fill="none" extrusionOk="0">
                  <a:moveTo>
                    <a:pt x="3698" y="0"/>
                  </a:moveTo>
                  <a:cubicBezTo>
                    <a:pt x="12906" y="1600"/>
                    <a:pt x="20040" y="8941"/>
                    <a:pt x="21377" y="18191"/>
                  </a:cubicBezTo>
                </a:path>
                <a:path w="21378" h="21281" stroke="0" extrusionOk="0">
                  <a:moveTo>
                    <a:pt x="3698" y="0"/>
                  </a:moveTo>
                  <a:cubicBezTo>
                    <a:pt x="12906" y="1600"/>
                    <a:pt x="20040" y="8941"/>
                    <a:pt x="21377" y="18191"/>
                  </a:cubicBezTo>
                  <a:lnTo>
                    <a:pt x="0" y="21281"/>
                  </a:lnTo>
                  <a:close/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31" name="Line 11"/>
            <p:cNvSpPr>
              <a:spLocks noChangeShapeType="1"/>
            </p:cNvSpPr>
            <p:nvPr/>
          </p:nvSpPr>
          <p:spPr bwMode="auto">
            <a:xfrm>
              <a:off x="1551" y="255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32" name="Line 12"/>
            <p:cNvSpPr>
              <a:spLocks noChangeShapeType="1"/>
            </p:cNvSpPr>
            <p:nvPr/>
          </p:nvSpPr>
          <p:spPr bwMode="auto">
            <a:xfrm>
              <a:off x="2183" y="2153"/>
              <a:ext cx="0" cy="3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33" name="Line 13"/>
            <p:cNvSpPr>
              <a:spLocks noChangeShapeType="1"/>
            </p:cNvSpPr>
            <p:nvPr/>
          </p:nvSpPr>
          <p:spPr bwMode="auto">
            <a:xfrm flipH="1">
              <a:off x="823" y="1524"/>
              <a:ext cx="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34" name="Line 14"/>
            <p:cNvSpPr>
              <a:spLocks noChangeShapeType="1"/>
            </p:cNvSpPr>
            <p:nvPr/>
          </p:nvSpPr>
          <p:spPr bwMode="auto">
            <a:xfrm>
              <a:off x="801" y="2508"/>
              <a:ext cx="184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35" name="Line 15"/>
            <p:cNvSpPr>
              <a:spLocks noChangeShapeType="1"/>
            </p:cNvSpPr>
            <p:nvPr/>
          </p:nvSpPr>
          <p:spPr bwMode="auto">
            <a:xfrm flipV="1">
              <a:off x="826" y="1222"/>
              <a:ext cx="0" cy="12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36" name="Line 16"/>
            <p:cNvSpPr>
              <a:spLocks noChangeShapeType="1"/>
            </p:cNvSpPr>
            <p:nvPr/>
          </p:nvSpPr>
          <p:spPr bwMode="auto">
            <a:xfrm>
              <a:off x="1169" y="1533"/>
              <a:ext cx="0" cy="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37" name="Text Box 17"/>
            <p:cNvSpPr txBox="1">
              <a:spLocks noChangeArrowheads="1"/>
            </p:cNvSpPr>
            <p:nvPr/>
          </p:nvSpPr>
          <p:spPr bwMode="auto">
            <a:xfrm>
              <a:off x="1031" y="1267"/>
              <a:ext cx="323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CC0000"/>
                  </a:solidFill>
                  <a:latin typeface="Times New Roman" pitchFamily="18" charset="0"/>
                </a:rPr>
                <a:t>1</a:t>
              </a:r>
              <a:endParaRPr kumimoji="1" lang="en-US" altLang="zh-CN" b="1">
                <a:solidFill>
                  <a:srgbClr val="A50021"/>
                </a:solidFill>
                <a:latin typeface="Times New Roman" pitchFamily="18" charset="0"/>
              </a:endParaRPr>
            </a:p>
          </p:txBody>
        </p:sp>
        <p:sp>
          <p:nvSpPr>
            <p:cNvPr id="24638" name="Text Box 18"/>
            <p:cNvSpPr txBox="1">
              <a:spLocks noChangeArrowheads="1"/>
            </p:cNvSpPr>
            <p:nvPr/>
          </p:nvSpPr>
          <p:spPr bwMode="auto">
            <a:xfrm>
              <a:off x="2183" y="2020"/>
              <a:ext cx="23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CC0000"/>
                  </a:solidFill>
                  <a:latin typeface="Times New Roman" pitchFamily="18" charset="0"/>
                </a:rPr>
                <a:t>2</a:t>
              </a:r>
              <a:endParaRPr kumimoji="1" lang="en-US" altLang="zh-CN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4589" name="Object 19"/>
            <p:cNvGraphicFramePr>
              <a:graphicFrameLocks noChangeAspect="1"/>
            </p:cNvGraphicFramePr>
            <p:nvPr/>
          </p:nvGraphicFramePr>
          <p:xfrm>
            <a:off x="1247" y="1253"/>
            <a:ext cx="849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88" name="公式" r:id="rId6" imgW="609480" imgH="215640" progId="Equation.3">
                    <p:embed/>
                  </p:oleObj>
                </mc:Choice>
                <mc:Fallback>
                  <p:oleObj name="公式" r:id="rId6" imgW="609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1253"/>
                          <a:ext cx="849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0" name="Object 20"/>
            <p:cNvGraphicFramePr>
              <a:graphicFrameLocks noChangeAspect="1"/>
            </p:cNvGraphicFramePr>
            <p:nvPr/>
          </p:nvGraphicFramePr>
          <p:xfrm>
            <a:off x="1882" y="1752"/>
            <a:ext cx="775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89" name="公式" r:id="rId8" imgW="647640" imgH="215640" progId="Equation.3">
                    <p:embed/>
                  </p:oleObj>
                </mc:Choice>
                <mc:Fallback>
                  <p:oleObj name="公式" r:id="rId8" imgW="647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1752"/>
                          <a:ext cx="775" cy="2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1" name="Object 21"/>
            <p:cNvGraphicFramePr>
              <a:graphicFrameLocks noChangeAspect="1"/>
            </p:cNvGraphicFramePr>
            <p:nvPr/>
          </p:nvGraphicFramePr>
          <p:xfrm>
            <a:off x="482" y="1400"/>
            <a:ext cx="319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90" name="Equation" r:id="rId10" imgW="266400" imgH="317160" progId="Equation.3">
                    <p:embed/>
                  </p:oleObj>
                </mc:Choice>
                <mc:Fallback>
                  <p:oleObj name="Equation" r:id="rId10" imgW="2664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" y="1400"/>
                          <a:ext cx="319" cy="3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2" name="Object 22"/>
            <p:cNvGraphicFramePr>
              <a:graphicFrameLocks noChangeAspect="1"/>
            </p:cNvGraphicFramePr>
            <p:nvPr/>
          </p:nvGraphicFramePr>
          <p:xfrm>
            <a:off x="524" y="1976"/>
            <a:ext cx="298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91" name="Equation" r:id="rId12" imgW="291960" imgH="317160" progId="Equation.3">
                    <p:embed/>
                  </p:oleObj>
                </mc:Choice>
                <mc:Fallback>
                  <p:oleObj name="Equation" r:id="rId12" imgW="29196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" y="1976"/>
                          <a:ext cx="298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3" name="Object 23"/>
            <p:cNvGraphicFramePr>
              <a:graphicFrameLocks noChangeAspect="1"/>
            </p:cNvGraphicFramePr>
            <p:nvPr/>
          </p:nvGraphicFramePr>
          <p:xfrm>
            <a:off x="1099" y="2464"/>
            <a:ext cx="258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92" name="公式" r:id="rId14" imgW="126720" imgH="164880" progId="Equation.3">
                    <p:embed/>
                  </p:oleObj>
                </mc:Choice>
                <mc:Fallback>
                  <p:oleObj name="公式" r:id="rId14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9" y="2464"/>
                          <a:ext cx="258" cy="3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4" name="Object 24"/>
            <p:cNvGraphicFramePr>
              <a:graphicFrameLocks noChangeAspect="1"/>
            </p:cNvGraphicFramePr>
            <p:nvPr/>
          </p:nvGraphicFramePr>
          <p:xfrm>
            <a:off x="2055" y="2464"/>
            <a:ext cx="287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93" name="公式" r:id="rId16" imgW="139680" imgH="164880" progId="Equation.3">
                    <p:embed/>
                  </p:oleObj>
                </mc:Choice>
                <mc:Fallback>
                  <p:oleObj name="公式" r:id="rId16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5" y="2464"/>
                          <a:ext cx="287" cy="3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5" name="Object 25"/>
            <p:cNvGraphicFramePr>
              <a:graphicFrameLocks noChangeAspect="1"/>
            </p:cNvGraphicFramePr>
            <p:nvPr/>
          </p:nvGraphicFramePr>
          <p:xfrm>
            <a:off x="540" y="1179"/>
            <a:ext cx="199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94" name="Equation" r:id="rId18" imgW="203040" imgH="241200" progId="Equation.3">
                    <p:embed/>
                  </p:oleObj>
                </mc:Choice>
                <mc:Fallback>
                  <p:oleObj name="Equation" r:id="rId18" imgW="2030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" y="1179"/>
                          <a:ext cx="199" cy="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6" name="Object 26"/>
            <p:cNvGraphicFramePr>
              <a:graphicFrameLocks noChangeAspect="1"/>
            </p:cNvGraphicFramePr>
            <p:nvPr/>
          </p:nvGraphicFramePr>
          <p:xfrm>
            <a:off x="2460" y="2552"/>
            <a:ext cx="189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95" name="Equation" r:id="rId20" imgW="215640" imgH="241200" progId="Equation.3">
                    <p:embed/>
                  </p:oleObj>
                </mc:Choice>
                <mc:Fallback>
                  <p:oleObj name="Equation" r:id="rId20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0" y="2552"/>
                          <a:ext cx="189" cy="2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7" name="Object 27"/>
            <p:cNvGraphicFramePr>
              <a:graphicFrameLocks noChangeAspect="1"/>
            </p:cNvGraphicFramePr>
            <p:nvPr/>
          </p:nvGraphicFramePr>
          <p:xfrm>
            <a:off x="755" y="2508"/>
            <a:ext cx="169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96" name="Equation" r:id="rId22" imgW="164880" imgH="190440" progId="Equation.3">
                    <p:embed/>
                  </p:oleObj>
                </mc:Choice>
                <mc:Fallback>
                  <p:oleObj name="Equation" r:id="rId22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" y="2508"/>
                          <a:ext cx="169" cy="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39" name="Text Box 28"/>
            <p:cNvSpPr txBox="1">
              <a:spLocks noChangeArrowheads="1"/>
            </p:cNvSpPr>
            <p:nvPr/>
          </p:nvSpPr>
          <p:spPr bwMode="auto">
            <a:xfrm>
              <a:off x="1104" y="802"/>
              <a:ext cx="144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等温</a:t>
              </a:r>
              <a:r>
                <a:rPr kumimoji="1" lang="zh-CN" altLang="en-US" sz="2100" b="1">
                  <a:solidFill>
                    <a:srgbClr val="CC0000"/>
                  </a:solidFill>
                  <a:latin typeface="Times New Roman" pitchFamily="18" charset="0"/>
                </a:rPr>
                <a:t>膨胀</a:t>
              </a:r>
            </a:p>
          </p:txBody>
        </p:sp>
        <p:sp>
          <p:nvSpPr>
            <p:cNvPr id="24640" name="Freeform 29" descr="浅色下对角线"/>
            <p:cNvSpPr>
              <a:spLocks/>
            </p:cNvSpPr>
            <p:nvPr/>
          </p:nvSpPr>
          <p:spPr bwMode="auto">
            <a:xfrm>
              <a:off x="1173" y="1570"/>
              <a:ext cx="1008" cy="933"/>
            </a:xfrm>
            <a:custGeom>
              <a:avLst/>
              <a:gdLst>
                <a:gd name="T0" fmla="*/ 13 w 1008"/>
                <a:gd name="T1" fmla="*/ 933 h 933"/>
                <a:gd name="T2" fmla="*/ 0 w 1008"/>
                <a:gd name="T3" fmla="*/ 0 h 933"/>
                <a:gd name="T4" fmla="*/ 82 w 1008"/>
                <a:gd name="T5" fmla="*/ 165 h 933"/>
                <a:gd name="T6" fmla="*/ 205 w 1008"/>
                <a:gd name="T7" fmla="*/ 302 h 933"/>
                <a:gd name="T8" fmla="*/ 370 w 1008"/>
                <a:gd name="T9" fmla="*/ 411 h 933"/>
                <a:gd name="T10" fmla="*/ 541 w 1008"/>
                <a:gd name="T11" fmla="*/ 501 h 933"/>
                <a:gd name="T12" fmla="*/ 802 w 1008"/>
                <a:gd name="T13" fmla="*/ 583 h 933"/>
                <a:gd name="T14" fmla="*/ 994 w 1008"/>
                <a:gd name="T15" fmla="*/ 610 h 933"/>
                <a:gd name="T16" fmla="*/ 1008 w 1008"/>
                <a:gd name="T17" fmla="*/ 919 h 933"/>
                <a:gd name="T18" fmla="*/ 994 w 1008"/>
                <a:gd name="T19" fmla="*/ 933 h 933"/>
                <a:gd name="T20" fmla="*/ 13 w 1008"/>
                <a:gd name="T21" fmla="*/ 933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8"/>
                <a:gd name="T34" fmla="*/ 0 h 933"/>
                <a:gd name="T35" fmla="*/ 1008 w 1008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8" h="933">
                  <a:moveTo>
                    <a:pt x="13" y="933"/>
                  </a:moveTo>
                  <a:lnTo>
                    <a:pt x="0" y="0"/>
                  </a:lnTo>
                  <a:lnTo>
                    <a:pt x="82" y="165"/>
                  </a:lnTo>
                  <a:lnTo>
                    <a:pt x="205" y="302"/>
                  </a:lnTo>
                  <a:lnTo>
                    <a:pt x="370" y="411"/>
                  </a:lnTo>
                  <a:lnTo>
                    <a:pt x="541" y="501"/>
                  </a:lnTo>
                  <a:lnTo>
                    <a:pt x="802" y="583"/>
                  </a:lnTo>
                  <a:lnTo>
                    <a:pt x="994" y="610"/>
                  </a:lnTo>
                  <a:lnTo>
                    <a:pt x="1008" y="919"/>
                  </a:lnTo>
                  <a:lnTo>
                    <a:pt x="994" y="933"/>
                  </a:lnTo>
                  <a:lnTo>
                    <a:pt x="13" y="933"/>
                  </a:lnTo>
                  <a:close/>
                </a:path>
              </a:pathLst>
            </a:custGeom>
            <a:pattFill prst="ltDnDiag">
              <a:fgClr>
                <a:srgbClr val="CC0099"/>
              </a:fgClr>
              <a:bgClr>
                <a:schemeClr val="bg1"/>
              </a:bgClr>
            </a:patt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41" name="Text Box 30"/>
            <p:cNvSpPr txBox="1">
              <a:spLocks noChangeArrowheads="1"/>
            </p:cNvSpPr>
            <p:nvPr/>
          </p:nvSpPr>
          <p:spPr bwMode="auto">
            <a:xfrm>
              <a:off x="1440" y="2098"/>
              <a:ext cx="432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100" b="1" i="1">
                  <a:solidFill>
                    <a:srgbClr val="CC0000"/>
                  </a:solidFill>
                  <a:latin typeface="Times New Roman" pitchFamily="18" charset="0"/>
                </a:rPr>
                <a:t>W</a:t>
              </a:r>
            </a:p>
          </p:txBody>
        </p:sp>
        <p:sp>
          <p:nvSpPr>
            <p:cNvPr id="24642" name="Line 31"/>
            <p:cNvSpPr>
              <a:spLocks noChangeShapeType="1"/>
            </p:cNvSpPr>
            <p:nvPr/>
          </p:nvSpPr>
          <p:spPr bwMode="auto">
            <a:xfrm>
              <a:off x="1400" y="1852"/>
              <a:ext cx="92" cy="8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43" name="Line 32"/>
            <p:cNvSpPr>
              <a:spLocks noChangeShapeType="1"/>
            </p:cNvSpPr>
            <p:nvPr/>
          </p:nvSpPr>
          <p:spPr bwMode="auto">
            <a:xfrm flipH="1">
              <a:off x="823" y="2171"/>
              <a:ext cx="13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72"/>
          <p:cNvGrpSpPr>
            <a:grpSpLocks/>
          </p:cNvGrpSpPr>
          <p:nvPr/>
        </p:nvGrpSpPr>
        <p:grpSpPr bwMode="auto">
          <a:xfrm>
            <a:off x="5172551" y="954881"/>
            <a:ext cx="2580084" cy="2352675"/>
            <a:chOff x="3122" y="802"/>
            <a:chExt cx="2167" cy="1976"/>
          </a:xfrm>
        </p:grpSpPr>
        <p:sp>
          <p:nvSpPr>
            <p:cNvPr id="24615" name="Arc 35"/>
            <p:cNvSpPr>
              <a:spLocks/>
            </p:cNvSpPr>
            <p:nvPr/>
          </p:nvSpPr>
          <p:spPr bwMode="auto">
            <a:xfrm flipH="1" flipV="1">
              <a:off x="3809" y="1400"/>
              <a:ext cx="1235" cy="764"/>
            </a:xfrm>
            <a:custGeom>
              <a:avLst/>
              <a:gdLst>
                <a:gd name="T0" fmla="*/ 1 w 21378"/>
                <a:gd name="T1" fmla="*/ 0 h 21281"/>
                <a:gd name="T2" fmla="*/ 4 w 21378"/>
                <a:gd name="T3" fmla="*/ 1 h 21281"/>
                <a:gd name="T4" fmla="*/ 0 w 21378"/>
                <a:gd name="T5" fmla="*/ 1 h 21281"/>
                <a:gd name="T6" fmla="*/ 0 60000 65536"/>
                <a:gd name="T7" fmla="*/ 0 60000 65536"/>
                <a:gd name="T8" fmla="*/ 0 60000 65536"/>
                <a:gd name="T9" fmla="*/ 0 w 21378"/>
                <a:gd name="T10" fmla="*/ 0 h 21281"/>
                <a:gd name="T11" fmla="*/ 21378 w 21378"/>
                <a:gd name="T12" fmla="*/ 21281 h 212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378" h="21281" fill="none" extrusionOk="0">
                  <a:moveTo>
                    <a:pt x="3698" y="0"/>
                  </a:moveTo>
                  <a:cubicBezTo>
                    <a:pt x="12906" y="1600"/>
                    <a:pt x="20040" y="8941"/>
                    <a:pt x="21377" y="18191"/>
                  </a:cubicBezTo>
                </a:path>
                <a:path w="21378" h="21281" stroke="0" extrusionOk="0">
                  <a:moveTo>
                    <a:pt x="3698" y="0"/>
                  </a:moveTo>
                  <a:cubicBezTo>
                    <a:pt x="12906" y="1600"/>
                    <a:pt x="20040" y="8941"/>
                    <a:pt x="21377" y="18191"/>
                  </a:cubicBezTo>
                  <a:lnTo>
                    <a:pt x="0" y="21281"/>
                  </a:lnTo>
                  <a:close/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16" name="Line 36"/>
            <p:cNvSpPr>
              <a:spLocks noChangeShapeType="1"/>
            </p:cNvSpPr>
            <p:nvPr/>
          </p:nvSpPr>
          <p:spPr bwMode="auto">
            <a:xfrm>
              <a:off x="4191" y="255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17" name="Line 37"/>
            <p:cNvSpPr>
              <a:spLocks noChangeShapeType="1"/>
            </p:cNvSpPr>
            <p:nvPr/>
          </p:nvSpPr>
          <p:spPr bwMode="auto">
            <a:xfrm>
              <a:off x="4823" y="2153"/>
              <a:ext cx="0" cy="3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18" name="Line 38"/>
            <p:cNvSpPr>
              <a:spLocks noChangeShapeType="1"/>
            </p:cNvSpPr>
            <p:nvPr/>
          </p:nvSpPr>
          <p:spPr bwMode="auto">
            <a:xfrm flipH="1">
              <a:off x="3463" y="1524"/>
              <a:ext cx="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19" name="Line 39"/>
            <p:cNvSpPr>
              <a:spLocks noChangeShapeType="1"/>
            </p:cNvSpPr>
            <p:nvPr/>
          </p:nvSpPr>
          <p:spPr bwMode="auto">
            <a:xfrm>
              <a:off x="3441" y="2508"/>
              <a:ext cx="184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20" name="Line 40"/>
            <p:cNvSpPr>
              <a:spLocks noChangeShapeType="1"/>
            </p:cNvSpPr>
            <p:nvPr/>
          </p:nvSpPr>
          <p:spPr bwMode="auto">
            <a:xfrm flipV="1">
              <a:off x="3466" y="1222"/>
              <a:ext cx="0" cy="12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21" name="Line 41"/>
            <p:cNvSpPr>
              <a:spLocks noChangeShapeType="1"/>
            </p:cNvSpPr>
            <p:nvPr/>
          </p:nvSpPr>
          <p:spPr bwMode="auto">
            <a:xfrm>
              <a:off x="3809" y="1533"/>
              <a:ext cx="0" cy="9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22" name="Line 42"/>
            <p:cNvSpPr>
              <a:spLocks noChangeShapeType="1"/>
            </p:cNvSpPr>
            <p:nvPr/>
          </p:nvSpPr>
          <p:spPr bwMode="auto">
            <a:xfrm flipH="1">
              <a:off x="3463" y="2171"/>
              <a:ext cx="13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23" name="Text Box 43"/>
            <p:cNvSpPr txBox="1">
              <a:spLocks noChangeArrowheads="1"/>
            </p:cNvSpPr>
            <p:nvPr/>
          </p:nvSpPr>
          <p:spPr bwMode="auto">
            <a:xfrm>
              <a:off x="3671" y="1267"/>
              <a:ext cx="323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CC0000"/>
                  </a:solidFill>
                  <a:latin typeface="Times New Roman" pitchFamily="18" charset="0"/>
                </a:rPr>
                <a:t>1</a:t>
              </a:r>
              <a:endParaRPr kumimoji="1" lang="en-US" altLang="zh-CN" b="1">
                <a:solidFill>
                  <a:srgbClr val="A50021"/>
                </a:solidFill>
                <a:latin typeface="Times New Roman" pitchFamily="18" charset="0"/>
              </a:endParaRPr>
            </a:p>
          </p:txBody>
        </p:sp>
        <p:sp>
          <p:nvSpPr>
            <p:cNvPr id="24624" name="Text Box 44"/>
            <p:cNvSpPr txBox="1">
              <a:spLocks noChangeArrowheads="1"/>
            </p:cNvSpPr>
            <p:nvPr/>
          </p:nvSpPr>
          <p:spPr bwMode="auto">
            <a:xfrm>
              <a:off x="4823" y="2020"/>
              <a:ext cx="23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CC0000"/>
                  </a:solidFill>
                  <a:latin typeface="Times New Roman" pitchFamily="18" charset="0"/>
                </a:rPr>
                <a:t>2</a:t>
              </a:r>
              <a:endParaRPr kumimoji="1" lang="en-US" altLang="zh-CN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4580" name="Object 45"/>
            <p:cNvGraphicFramePr>
              <a:graphicFrameLocks noChangeAspect="1"/>
            </p:cNvGraphicFramePr>
            <p:nvPr/>
          </p:nvGraphicFramePr>
          <p:xfrm>
            <a:off x="3923" y="1296"/>
            <a:ext cx="885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97" name="公式" r:id="rId24" imgW="609480" imgH="215640" progId="Equation.3">
                    <p:embed/>
                  </p:oleObj>
                </mc:Choice>
                <mc:Fallback>
                  <p:oleObj name="公式" r:id="rId24" imgW="609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296"/>
                          <a:ext cx="885" cy="2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1" name="Object 46"/>
            <p:cNvGraphicFramePr>
              <a:graphicFrameLocks noChangeAspect="1"/>
            </p:cNvGraphicFramePr>
            <p:nvPr/>
          </p:nvGraphicFramePr>
          <p:xfrm>
            <a:off x="4513" y="1797"/>
            <a:ext cx="76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98" name="公式" r:id="rId26" imgW="647640" imgH="215640" progId="Equation.3">
                    <p:embed/>
                  </p:oleObj>
                </mc:Choice>
                <mc:Fallback>
                  <p:oleObj name="公式" r:id="rId26" imgW="647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797"/>
                          <a:ext cx="76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2" name="Object 47"/>
            <p:cNvGraphicFramePr>
              <a:graphicFrameLocks noChangeAspect="1"/>
            </p:cNvGraphicFramePr>
            <p:nvPr/>
          </p:nvGraphicFramePr>
          <p:xfrm>
            <a:off x="3122" y="1400"/>
            <a:ext cx="319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99" name="Equation" r:id="rId28" imgW="266400" imgH="317160" progId="Equation.3">
                    <p:embed/>
                  </p:oleObj>
                </mc:Choice>
                <mc:Fallback>
                  <p:oleObj name="Equation" r:id="rId28" imgW="2664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2" y="1400"/>
                          <a:ext cx="319" cy="3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3" name="Object 48"/>
            <p:cNvGraphicFramePr>
              <a:graphicFrameLocks noChangeAspect="1"/>
            </p:cNvGraphicFramePr>
            <p:nvPr/>
          </p:nvGraphicFramePr>
          <p:xfrm>
            <a:off x="3164" y="1976"/>
            <a:ext cx="298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00" name="Equation" r:id="rId29" imgW="291960" imgH="317160" progId="Equation.3">
                    <p:embed/>
                  </p:oleObj>
                </mc:Choice>
                <mc:Fallback>
                  <p:oleObj name="Equation" r:id="rId29" imgW="29196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4" y="1976"/>
                          <a:ext cx="298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4" name="Object 49"/>
            <p:cNvGraphicFramePr>
              <a:graphicFrameLocks noChangeAspect="1"/>
            </p:cNvGraphicFramePr>
            <p:nvPr/>
          </p:nvGraphicFramePr>
          <p:xfrm>
            <a:off x="3739" y="2464"/>
            <a:ext cx="258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01" name="公式" r:id="rId30" imgW="126720" imgH="164880" progId="Equation.3">
                    <p:embed/>
                  </p:oleObj>
                </mc:Choice>
                <mc:Fallback>
                  <p:oleObj name="公式" r:id="rId30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9" y="2464"/>
                          <a:ext cx="258" cy="3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5" name="Object 50"/>
            <p:cNvGraphicFramePr>
              <a:graphicFrameLocks noChangeAspect="1"/>
            </p:cNvGraphicFramePr>
            <p:nvPr/>
          </p:nvGraphicFramePr>
          <p:xfrm>
            <a:off x="4695" y="2464"/>
            <a:ext cx="287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02" name="公式" r:id="rId31" imgW="139680" imgH="164880" progId="Equation.3">
                    <p:embed/>
                  </p:oleObj>
                </mc:Choice>
                <mc:Fallback>
                  <p:oleObj name="公式" r:id="rId31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5" y="2464"/>
                          <a:ext cx="287" cy="3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6" name="Object 51"/>
            <p:cNvGraphicFramePr>
              <a:graphicFrameLocks noChangeAspect="1"/>
            </p:cNvGraphicFramePr>
            <p:nvPr/>
          </p:nvGraphicFramePr>
          <p:xfrm>
            <a:off x="3180" y="1179"/>
            <a:ext cx="199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03" name="Equation" r:id="rId32" imgW="203040" imgH="241200" progId="Equation.3">
                    <p:embed/>
                  </p:oleObj>
                </mc:Choice>
                <mc:Fallback>
                  <p:oleObj name="Equation" r:id="rId32" imgW="2030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0" y="1179"/>
                          <a:ext cx="199" cy="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7" name="Object 52"/>
            <p:cNvGraphicFramePr>
              <a:graphicFrameLocks noChangeAspect="1"/>
            </p:cNvGraphicFramePr>
            <p:nvPr/>
          </p:nvGraphicFramePr>
          <p:xfrm>
            <a:off x="5100" y="2552"/>
            <a:ext cx="189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04" name="Equation" r:id="rId33" imgW="215640" imgH="241200" progId="Equation.3">
                    <p:embed/>
                  </p:oleObj>
                </mc:Choice>
                <mc:Fallback>
                  <p:oleObj name="Equation" r:id="rId33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0" y="2552"/>
                          <a:ext cx="189" cy="2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8" name="Object 53"/>
            <p:cNvGraphicFramePr>
              <a:graphicFrameLocks noChangeAspect="1"/>
            </p:cNvGraphicFramePr>
            <p:nvPr/>
          </p:nvGraphicFramePr>
          <p:xfrm>
            <a:off x="3395" y="2508"/>
            <a:ext cx="169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05" name="Equation" r:id="rId34" imgW="164880" imgH="190440" progId="Equation.3">
                    <p:embed/>
                  </p:oleObj>
                </mc:Choice>
                <mc:Fallback>
                  <p:oleObj name="Equation" r:id="rId34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5" y="2508"/>
                          <a:ext cx="169" cy="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25" name="Freeform 54" descr="浅色下对角线"/>
            <p:cNvSpPr>
              <a:spLocks/>
            </p:cNvSpPr>
            <p:nvPr/>
          </p:nvSpPr>
          <p:spPr bwMode="auto">
            <a:xfrm>
              <a:off x="3819" y="1577"/>
              <a:ext cx="1015" cy="926"/>
            </a:xfrm>
            <a:custGeom>
              <a:avLst/>
              <a:gdLst>
                <a:gd name="T0" fmla="*/ 7 w 1015"/>
                <a:gd name="T1" fmla="*/ 926 h 926"/>
                <a:gd name="T2" fmla="*/ 0 w 1015"/>
                <a:gd name="T3" fmla="*/ 0 h 926"/>
                <a:gd name="T4" fmla="*/ 76 w 1015"/>
                <a:gd name="T5" fmla="*/ 171 h 926"/>
                <a:gd name="T6" fmla="*/ 220 w 1015"/>
                <a:gd name="T7" fmla="*/ 302 h 926"/>
                <a:gd name="T8" fmla="*/ 384 w 1015"/>
                <a:gd name="T9" fmla="*/ 411 h 926"/>
                <a:gd name="T10" fmla="*/ 563 w 1015"/>
                <a:gd name="T11" fmla="*/ 494 h 926"/>
                <a:gd name="T12" fmla="*/ 823 w 1015"/>
                <a:gd name="T13" fmla="*/ 569 h 926"/>
                <a:gd name="T14" fmla="*/ 1002 w 1015"/>
                <a:gd name="T15" fmla="*/ 603 h 926"/>
                <a:gd name="T16" fmla="*/ 995 w 1015"/>
                <a:gd name="T17" fmla="*/ 905 h 926"/>
                <a:gd name="T18" fmla="*/ 1015 w 1015"/>
                <a:gd name="T19" fmla="*/ 926 h 926"/>
                <a:gd name="T20" fmla="*/ 7 w 1015"/>
                <a:gd name="T21" fmla="*/ 926 h 9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5"/>
                <a:gd name="T34" fmla="*/ 0 h 926"/>
                <a:gd name="T35" fmla="*/ 1015 w 1015"/>
                <a:gd name="T36" fmla="*/ 926 h 9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5" h="926">
                  <a:moveTo>
                    <a:pt x="7" y="926"/>
                  </a:moveTo>
                  <a:lnTo>
                    <a:pt x="0" y="0"/>
                  </a:lnTo>
                  <a:lnTo>
                    <a:pt x="76" y="171"/>
                  </a:lnTo>
                  <a:lnTo>
                    <a:pt x="220" y="302"/>
                  </a:lnTo>
                  <a:lnTo>
                    <a:pt x="384" y="411"/>
                  </a:lnTo>
                  <a:lnTo>
                    <a:pt x="563" y="494"/>
                  </a:lnTo>
                  <a:lnTo>
                    <a:pt x="823" y="569"/>
                  </a:lnTo>
                  <a:lnTo>
                    <a:pt x="1002" y="603"/>
                  </a:lnTo>
                  <a:lnTo>
                    <a:pt x="995" y="905"/>
                  </a:lnTo>
                  <a:lnTo>
                    <a:pt x="1015" y="926"/>
                  </a:lnTo>
                  <a:lnTo>
                    <a:pt x="7" y="926"/>
                  </a:lnTo>
                  <a:close/>
                </a:path>
              </a:pathLst>
            </a:custGeom>
            <a:pattFill prst="ltDnDiag">
              <a:fgClr>
                <a:srgbClr val="0066FF"/>
              </a:fgClr>
              <a:bgClr>
                <a:schemeClr val="bg1"/>
              </a:bgClr>
            </a:patt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26" name="Rectangle 55"/>
            <p:cNvSpPr>
              <a:spLocks noChangeArrowheads="1"/>
            </p:cNvSpPr>
            <p:nvPr/>
          </p:nvSpPr>
          <p:spPr bwMode="auto">
            <a:xfrm>
              <a:off x="4128" y="2098"/>
              <a:ext cx="35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100" b="1" i="1">
                  <a:solidFill>
                    <a:srgbClr val="000000"/>
                  </a:solidFill>
                  <a:latin typeface="Times New Roman" pitchFamily="18" charset="0"/>
                </a:rPr>
                <a:t>W</a:t>
              </a:r>
            </a:p>
          </p:txBody>
        </p:sp>
        <p:sp>
          <p:nvSpPr>
            <p:cNvPr id="24627" name="Rectangle 56"/>
            <p:cNvSpPr>
              <a:spLocks noChangeArrowheads="1"/>
            </p:cNvSpPr>
            <p:nvPr/>
          </p:nvSpPr>
          <p:spPr bwMode="auto">
            <a:xfrm>
              <a:off x="3696" y="802"/>
              <a:ext cx="124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等温</a:t>
              </a:r>
              <a:r>
                <a:rPr kumimoji="1" lang="zh-CN" altLang="en-US" sz="2100" b="1">
                  <a:solidFill>
                    <a:srgbClr val="C0504D"/>
                  </a:solidFill>
                  <a:latin typeface="Times New Roman" pitchFamily="18" charset="0"/>
                </a:rPr>
                <a:t>压缩</a:t>
              </a:r>
            </a:p>
          </p:txBody>
        </p:sp>
        <p:sp>
          <p:nvSpPr>
            <p:cNvPr id="24628" name="Line 57"/>
            <p:cNvSpPr>
              <a:spLocks noChangeShapeType="1"/>
            </p:cNvSpPr>
            <p:nvPr/>
          </p:nvSpPr>
          <p:spPr bwMode="auto">
            <a:xfrm>
              <a:off x="4032" y="1867"/>
              <a:ext cx="144" cy="8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sm" len="lg"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8"/>
          <p:cNvGrpSpPr>
            <a:grpSpLocks/>
          </p:cNvGrpSpPr>
          <p:nvPr/>
        </p:nvGrpSpPr>
        <p:grpSpPr bwMode="auto">
          <a:xfrm>
            <a:off x="1331834" y="3693319"/>
            <a:ext cx="1143000" cy="398860"/>
            <a:chOff x="288" y="3648"/>
            <a:chExt cx="960" cy="335"/>
          </a:xfrm>
        </p:grpSpPr>
        <p:sp>
          <p:nvSpPr>
            <p:cNvPr id="24613" name="AutoShape 59"/>
            <p:cNvSpPr>
              <a:spLocks noChangeArrowheads="1"/>
            </p:cNvSpPr>
            <p:nvPr/>
          </p:nvSpPr>
          <p:spPr bwMode="auto">
            <a:xfrm>
              <a:off x="624" y="3744"/>
              <a:ext cx="624" cy="144"/>
            </a:xfrm>
            <a:prstGeom prst="rightArrow">
              <a:avLst>
                <a:gd name="adj1" fmla="val 50000"/>
                <a:gd name="adj2" fmla="val 150704"/>
              </a:avLst>
            </a:prstGeom>
            <a:solidFill>
              <a:srgbClr val="FFCC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24579" name="Object 60"/>
            <p:cNvGraphicFramePr>
              <a:graphicFrameLocks noChangeAspect="1"/>
            </p:cNvGraphicFramePr>
            <p:nvPr/>
          </p:nvGraphicFramePr>
          <p:xfrm>
            <a:off x="288" y="3648"/>
            <a:ext cx="347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06" name="Equation" r:id="rId35" imgW="330120" imgH="317160" progId="Equation.3">
                    <p:embed/>
                  </p:oleObj>
                </mc:Choice>
                <mc:Fallback>
                  <p:oleObj name="Equation" r:id="rId35" imgW="3301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3648"/>
                          <a:ext cx="347" cy="3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1"/>
          <p:cNvGrpSpPr>
            <a:grpSpLocks/>
          </p:cNvGrpSpPr>
          <p:nvPr/>
        </p:nvGrpSpPr>
        <p:grpSpPr bwMode="auto">
          <a:xfrm>
            <a:off x="5114211" y="3620691"/>
            <a:ext cx="1028700" cy="441722"/>
            <a:chOff x="3072" y="3600"/>
            <a:chExt cx="864" cy="371"/>
          </a:xfrm>
        </p:grpSpPr>
        <p:graphicFrame>
          <p:nvGraphicFramePr>
            <p:cNvPr id="24578" name="Object 62"/>
            <p:cNvGraphicFramePr>
              <a:graphicFrameLocks noChangeAspect="1"/>
            </p:cNvGraphicFramePr>
            <p:nvPr/>
          </p:nvGraphicFramePr>
          <p:xfrm>
            <a:off x="3072" y="3600"/>
            <a:ext cx="384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07" name="Equation" r:id="rId37" imgW="330120" imgH="317160" progId="Equation.3">
                    <p:embed/>
                  </p:oleObj>
                </mc:Choice>
                <mc:Fallback>
                  <p:oleObj name="Equation" r:id="rId37" imgW="3301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3600"/>
                          <a:ext cx="384" cy="3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2" name="AutoShape 63"/>
            <p:cNvSpPr>
              <a:spLocks noChangeArrowheads="1"/>
            </p:cNvSpPr>
            <p:nvPr/>
          </p:nvSpPr>
          <p:spPr bwMode="auto">
            <a:xfrm>
              <a:off x="3408" y="3792"/>
              <a:ext cx="528" cy="144"/>
            </a:xfrm>
            <a:prstGeom prst="leftArrow">
              <a:avLst>
                <a:gd name="adj1" fmla="val 50000"/>
                <a:gd name="adj2" fmla="val 110764"/>
              </a:avLst>
            </a:prstGeom>
            <a:solidFill>
              <a:srgbClr val="CCFFFF"/>
            </a:solidFill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64"/>
          <p:cNvGrpSpPr>
            <a:grpSpLocks/>
          </p:cNvGrpSpPr>
          <p:nvPr/>
        </p:nvGrpSpPr>
        <p:grpSpPr bwMode="auto">
          <a:xfrm>
            <a:off x="2817734" y="3750472"/>
            <a:ext cx="1371600" cy="461963"/>
            <a:chOff x="1632" y="2784"/>
            <a:chExt cx="1152" cy="388"/>
          </a:xfrm>
        </p:grpSpPr>
        <p:sp>
          <p:nvSpPr>
            <p:cNvPr id="24610" name="Text Box 65"/>
            <p:cNvSpPr txBox="1">
              <a:spLocks noChangeArrowheads="1"/>
            </p:cNvSpPr>
            <p:nvPr/>
          </p:nvSpPr>
          <p:spPr bwMode="auto">
            <a:xfrm>
              <a:off x="2304" y="2784"/>
              <a:ext cx="480" cy="38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9966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400" b="1" i="1">
                  <a:solidFill>
                    <a:srgbClr val="1C1C1C"/>
                  </a:solidFill>
                  <a:latin typeface="Times New Roman" pitchFamily="18" charset="0"/>
                </a:rPr>
                <a:t> </a:t>
              </a:r>
              <a:r>
                <a:rPr lang="en-US" altLang="zh-CN" sz="2400" b="1" i="1">
                  <a:solidFill>
                    <a:srgbClr val="CC0000"/>
                  </a:solidFill>
                  <a:latin typeface="Times New Roman" pitchFamily="18" charset="0"/>
                </a:rPr>
                <a:t>W</a:t>
              </a:r>
            </a:p>
          </p:txBody>
        </p:sp>
        <p:sp>
          <p:nvSpPr>
            <p:cNvPr id="24611" name="AutoShape 66"/>
            <p:cNvSpPr>
              <a:spLocks noChangeArrowheads="1"/>
            </p:cNvSpPr>
            <p:nvPr/>
          </p:nvSpPr>
          <p:spPr bwMode="auto">
            <a:xfrm rot="-26979">
              <a:off x="1632" y="2832"/>
              <a:ext cx="720" cy="144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FFCC"/>
            </a:solidFill>
            <a:ln w="28575">
              <a:solidFill>
                <a:srgbClr val="99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67"/>
          <p:cNvGrpSpPr>
            <a:grpSpLocks/>
          </p:cNvGrpSpPr>
          <p:nvPr/>
        </p:nvGrpSpPr>
        <p:grpSpPr bwMode="auto">
          <a:xfrm>
            <a:off x="6542961" y="3681409"/>
            <a:ext cx="1257300" cy="415528"/>
            <a:chOff x="4272" y="2400"/>
            <a:chExt cx="1056" cy="349"/>
          </a:xfrm>
        </p:grpSpPr>
        <p:sp>
          <p:nvSpPr>
            <p:cNvPr id="24608" name="Text Box 68"/>
            <p:cNvSpPr txBox="1">
              <a:spLocks noChangeArrowheads="1"/>
            </p:cNvSpPr>
            <p:nvPr/>
          </p:nvSpPr>
          <p:spPr bwMode="auto">
            <a:xfrm>
              <a:off x="4896" y="2400"/>
              <a:ext cx="432" cy="349"/>
            </a:xfrm>
            <a:prstGeom prst="rect">
              <a:avLst/>
            </a:prstGeom>
            <a:solidFill>
              <a:srgbClr val="E1F4FB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100" b="1">
                  <a:solidFill>
                    <a:srgbClr val="1C1C1C"/>
                  </a:solidFill>
                  <a:latin typeface="Times New Roman" pitchFamily="18" charset="0"/>
                </a:rPr>
                <a:t> </a:t>
              </a:r>
              <a:r>
                <a:rPr lang="en-US" altLang="zh-CN" sz="2100" b="1" i="1">
                  <a:solidFill>
                    <a:srgbClr val="1C1C1C"/>
                  </a:solidFill>
                  <a:latin typeface="Times New Roman" pitchFamily="18" charset="0"/>
                </a:rPr>
                <a:t>W</a:t>
              </a:r>
            </a:p>
          </p:txBody>
        </p:sp>
        <p:sp>
          <p:nvSpPr>
            <p:cNvPr id="24609" name="AutoShape 69"/>
            <p:cNvSpPr>
              <a:spLocks noChangeArrowheads="1"/>
            </p:cNvSpPr>
            <p:nvPr/>
          </p:nvSpPr>
          <p:spPr bwMode="auto">
            <a:xfrm>
              <a:off x="4272" y="2544"/>
              <a:ext cx="672" cy="144"/>
            </a:xfrm>
            <a:prstGeom prst="leftArrow">
              <a:avLst>
                <a:gd name="adj1" fmla="val 50000"/>
                <a:gd name="adj2" fmla="val 116667"/>
              </a:avLst>
            </a:prstGeom>
            <a:solidFill>
              <a:srgbClr val="CCECFF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7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304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59057"/>
              </p:ext>
            </p:extLst>
          </p:nvPr>
        </p:nvGraphicFramePr>
        <p:xfrm>
          <a:off x="1975961" y="2899172"/>
          <a:ext cx="2166938" cy="522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71" name="Equation" r:id="rId3" imgW="556258" imgH="129600" progId="Equation.3">
                  <p:embed/>
                </p:oleObj>
              </mc:Choice>
              <mc:Fallback>
                <p:oleObj name="Equation" r:id="rId3" imgW="556258" imgH="12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5961" y="2899172"/>
                        <a:ext cx="2166938" cy="5226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305" name="Text Box 89"/>
          <p:cNvSpPr txBox="1">
            <a:spLocks noChangeArrowheads="1"/>
          </p:cNvSpPr>
          <p:nvPr/>
        </p:nvSpPr>
        <p:spPr bwMode="auto">
          <a:xfrm>
            <a:off x="1401366" y="2311004"/>
            <a:ext cx="29658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000404"/>
                </a:solidFill>
                <a:latin typeface="宋体" charset="-122"/>
              </a:rPr>
              <a:t>绝热过程方程</a:t>
            </a:r>
            <a:r>
              <a:rPr kumimoji="1" lang="en-US" altLang="zh-CN" sz="2400" b="1" dirty="0">
                <a:solidFill>
                  <a:srgbClr val="000404"/>
                </a:solidFill>
                <a:latin typeface="宋体" charset="-122"/>
              </a:rPr>
              <a:t>4</a:t>
            </a:r>
            <a:r>
              <a:rPr kumimoji="1" lang="en-US" altLang="zh-CN" sz="2400" b="1" dirty="0">
                <a:solidFill>
                  <a:srgbClr val="000404"/>
                </a:solidFill>
                <a:latin typeface="Times New Roman" pitchFamily="18" charset="0"/>
                <a:sym typeface="Symbol" pitchFamily="18" charset="2"/>
              </a:rPr>
              <a:t>  </a:t>
            </a:r>
            <a:r>
              <a:rPr kumimoji="1" lang="en-US" altLang="zh-CN" sz="2400" b="1" dirty="0">
                <a:solidFill>
                  <a:srgbClr val="000404"/>
                </a:solidFill>
                <a:latin typeface="宋体" charset="-122"/>
              </a:rPr>
              <a:t>1</a:t>
            </a:r>
            <a:r>
              <a:rPr kumimoji="1" lang="zh-CN" altLang="en-US" sz="2400" b="1" dirty="0">
                <a:solidFill>
                  <a:srgbClr val="000404"/>
                </a:solidFill>
                <a:latin typeface="宋体" charset="-122"/>
              </a:rPr>
              <a:t> </a:t>
            </a:r>
          </a:p>
        </p:txBody>
      </p:sp>
      <p:sp>
        <p:nvSpPr>
          <p:cNvPr id="57" name="Text Box 123"/>
          <p:cNvSpPr txBox="1">
            <a:spLocks noChangeArrowheads="1"/>
          </p:cNvSpPr>
          <p:nvPr/>
        </p:nvSpPr>
        <p:spPr bwMode="auto">
          <a:xfrm>
            <a:off x="1401366" y="627698"/>
            <a:ext cx="29658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000404"/>
                </a:solidFill>
                <a:latin typeface="宋体" charset="-122"/>
              </a:rPr>
              <a:t>绝热过程方程</a:t>
            </a:r>
            <a:r>
              <a:rPr kumimoji="1" lang="en-US" altLang="zh-CN" sz="2400" b="1" dirty="0">
                <a:solidFill>
                  <a:srgbClr val="000404"/>
                </a:solidFill>
                <a:latin typeface="宋体" charset="-122"/>
              </a:rPr>
              <a:t>2</a:t>
            </a:r>
            <a:r>
              <a:rPr kumimoji="1" lang="en-US" altLang="zh-CN" sz="2400" b="1" dirty="0">
                <a:solidFill>
                  <a:srgbClr val="000404"/>
                </a:solidFill>
                <a:latin typeface="Times New Roman" pitchFamily="18" charset="0"/>
                <a:sym typeface="Symbol" pitchFamily="18" charset="2"/>
              </a:rPr>
              <a:t>  </a:t>
            </a:r>
            <a:r>
              <a:rPr kumimoji="1" lang="en-US" altLang="zh-CN" sz="2400" b="1" dirty="0">
                <a:solidFill>
                  <a:srgbClr val="000404"/>
                </a:solidFill>
                <a:latin typeface="宋体" charset="-122"/>
              </a:rPr>
              <a:t>3</a:t>
            </a:r>
            <a:r>
              <a:rPr kumimoji="1" lang="zh-CN" altLang="en-US" sz="2400" b="1" dirty="0">
                <a:solidFill>
                  <a:srgbClr val="000404"/>
                </a:solidFill>
                <a:latin typeface="宋体" charset="-122"/>
              </a:rPr>
              <a:t> </a:t>
            </a:r>
          </a:p>
        </p:txBody>
      </p:sp>
      <p:graphicFrame>
        <p:nvGraphicFramePr>
          <p:cNvPr id="58" name="Object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541363"/>
              </p:ext>
            </p:extLst>
          </p:nvPr>
        </p:nvGraphicFramePr>
        <p:xfrm>
          <a:off x="1975961" y="1234679"/>
          <a:ext cx="2052638" cy="534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72" name="公式" r:id="rId5" imgW="556258" imgH="129600" progId="Equation.3">
                  <p:embed/>
                </p:oleObj>
              </mc:Choice>
              <mc:Fallback>
                <p:oleObj name="公式" r:id="rId5" imgW="556258" imgH="12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5961" y="1234679"/>
                        <a:ext cx="2052638" cy="5345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260"/>
          <p:cNvSpPr txBox="1">
            <a:spLocks noChangeArrowheads="1"/>
          </p:cNvSpPr>
          <p:nvPr/>
        </p:nvSpPr>
        <p:spPr bwMode="auto">
          <a:xfrm>
            <a:off x="1563053" y="3899535"/>
            <a:ext cx="23217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0404"/>
                </a:solidFill>
                <a:latin typeface="Times New Roman" pitchFamily="18" charset="0"/>
              </a:rPr>
              <a:t>两式相除</a:t>
            </a:r>
            <a:r>
              <a:rPr kumimoji="1" lang="en-US" altLang="zh-CN" sz="2400" b="1">
                <a:solidFill>
                  <a:srgbClr val="000404"/>
                </a:solidFill>
                <a:latin typeface="Times New Roman" pitchFamily="18" charset="0"/>
              </a:rPr>
              <a:t>, </a:t>
            </a:r>
            <a:r>
              <a:rPr kumimoji="1" lang="zh-CN" altLang="en-US" sz="2400" b="1">
                <a:solidFill>
                  <a:srgbClr val="000404"/>
                </a:solidFill>
                <a:latin typeface="Times New Roman" pitchFamily="18" charset="0"/>
              </a:rPr>
              <a:t>得</a:t>
            </a:r>
          </a:p>
        </p:txBody>
      </p:sp>
      <p:graphicFrame>
        <p:nvGraphicFramePr>
          <p:cNvPr id="60" name="Object 2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878670"/>
              </p:ext>
            </p:extLst>
          </p:nvPr>
        </p:nvGraphicFramePr>
        <p:xfrm>
          <a:off x="3486150" y="3739039"/>
          <a:ext cx="1040130" cy="86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73" name="Equation" r:id="rId7" imgW="304710" imgH="251424" progId="Equation.3">
                  <p:embed/>
                </p:oleObj>
              </mc:Choice>
              <mc:Fallback>
                <p:oleObj name="Equation" r:id="rId7" imgW="304710" imgH="2514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150" y="3739039"/>
                        <a:ext cx="1040130" cy="8607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灯片编号占位符 54"/>
          <p:cNvSpPr txBox="1">
            <a:spLocks/>
          </p:cNvSpPr>
          <p:nvPr/>
        </p:nvSpPr>
        <p:spPr bwMode="auto">
          <a:xfrm>
            <a:off x="7721508" y="4912920"/>
            <a:ext cx="1428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43EE585-B32A-4C60-B717-0FCF3CE634DB}" type="slidenum">
              <a:rPr lang="en-US" altLang="zh-CN" sz="1050" kern="0">
                <a:solidFill>
                  <a:sysClr val="windowText" lastClr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30</a:t>
            </a:fld>
            <a:endParaRPr lang="en-US" altLang="zh-CN" sz="1050" kern="0" dirty="0">
              <a:solidFill>
                <a:sysClr val="windowText" lastClr="0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grpSp>
        <p:nvGrpSpPr>
          <p:cNvPr id="61" name="Group 124"/>
          <p:cNvGrpSpPr>
            <a:grpSpLocks/>
          </p:cNvGrpSpPr>
          <p:nvPr/>
        </p:nvGrpSpPr>
        <p:grpSpPr bwMode="auto">
          <a:xfrm>
            <a:off x="5378854" y="1301354"/>
            <a:ext cx="2717006" cy="2480072"/>
            <a:chOff x="3385" y="642"/>
            <a:chExt cx="2282" cy="2083"/>
          </a:xfrm>
        </p:grpSpPr>
        <p:sp>
          <p:nvSpPr>
            <p:cNvPr id="62" name="Line 125"/>
            <p:cNvSpPr>
              <a:spLocks noChangeShapeType="1"/>
            </p:cNvSpPr>
            <p:nvPr/>
          </p:nvSpPr>
          <p:spPr bwMode="auto">
            <a:xfrm flipV="1">
              <a:off x="3686" y="699"/>
              <a:ext cx="7" cy="1760"/>
            </a:xfrm>
            <a:prstGeom prst="line">
              <a:avLst/>
            </a:prstGeom>
            <a:noFill/>
            <a:ln w="28575">
              <a:solidFill>
                <a:srgbClr val="000404"/>
              </a:solidFill>
              <a:round/>
              <a:headEnd/>
              <a:tailEnd type="stealth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3" name="Freeform 126" descr="浅色下对角线"/>
            <p:cNvSpPr>
              <a:spLocks/>
            </p:cNvSpPr>
            <p:nvPr/>
          </p:nvSpPr>
          <p:spPr bwMode="auto">
            <a:xfrm>
              <a:off x="3933" y="1101"/>
              <a:ext cx="1297" cy="1045"/>
            </a:xfrm>
            <a:custGeom>
              <a:avLst/>
              <a:gdLst>
                <a:gd name="T0" fmla="*/ 6 w 1465"/>
                <a:gd name="T1" fmla="*/ 9 h 1219"/>
                <a:gd name="T2" fmla="*/ 14 w 1465"/>
                <a:gd name="T3" fmla="*/ 45 h 1219"/>
                <a:gd name="T4" fmla="*/ 27 w 1465"/>
                <a:gd name="T5" fmla="*/ 75 h 1219"/>
                <a:gd name="T6" fmla="*/ 46 w 1465"/>
                <a:gd name="T7" fmla="*/ 116 h 1219"/>
                <a:gd name="T8" fmla="*/ 65 w 1465"/>
                <a:gd name="T9" fmla="*/ 141 h 1219"/>
                <a:gd name="T10" fmla="*/ 92 w 1465"/>
                <a:gd name="T11" fmla="*/ 165 h 1219"/>
                <a:gd name="T12" fmla="*/ 130 w 1465"/>
                <a:gd name="T13" fmla="*/ 177 h 1219"/>
                <a:gd name="T14" fmla="*/ 181 w 1465"/>
                <a:gd name="T15" fmla="*/ 194 h 1219"/>
                <a:gd name="T16" fmla="*/ 259 w 1465"/>
                <a:gd name="T17" fmla="*/ 209 h 1219"/>
                <a:gd name="T18" fmla="*/ 321 w 1465"/>
                <a:gd name="T19" fmla="*/ 218 h 1219"/>
                <a:gd name="T20" fmla="*/ 383 w 1465"/>
                <a:gd name="T21" fmla="*/ 224 h 1219"/>
                <a:gd name="T22" fmla="*/ 354 w 1465"/>
                <a:gd name="T23" fmla="*/ 206 h 1219"/>
                <a:gd name="T24" fmla="*/ 320 w 1465"/>
                <a:gd name="T25" fmla="*/ 188 h 1219"/>
                <a:gd name="T26" fmla="*/ 310 w 1465"/>
                <a:gd name="T27" fmla="*/ 179 h 1219"/>
                <a:gd name="T28" fmla="*/ 293 w 1465"/>
                <a:gd name="T29" fmla="*/ 166 h 1219"/>
                <a:gd name="T30" fmla="*/ 287 w 1465"/>
                <a:gd name="T31" fmla="*/ 157 h 1219"/>
                <a:gd name="T32" fmla="*/ 267 w 1465"/>
                <a:gd name="T33" fmla="*/ 131 h 1219"/>
                <a:gd name="T34" fmla="*/ 244 w 1465"/>
                <a:gd name="T35" fmla="*/ 121 h 1219"/>
                <a:gd name="T36" fmla="*/ 263 w 1465"/>
                <a:gd name="T37" fmla="*/ 125 h 1219"/>
                <a:gd name="T38" fmla="*/ 226 w 1465"/>
                <a:gd name="T39" fmla="*/ 116 h 1219"/>
                <a:gd name="T40" fmla="*/ 207 w 1465"/>
                <a:gd name="T41" fmla="*/ 111 h 1219"/>
                <a:gd name="T42" fmla="*/ 182 w 1465"/>
                <a:gd name="T43" fmla="*/ 105 h 1219"/>
                <a:gd name="T44" fmla="*/ 154 w 1465"/>
                <a:gd name="T45" fmla="*/ 93 h 1219"/>
                <a:gd name="T46" fmla="*/ 99 w 1465"/>
                <a:gd name="T47" fmla="*/ 68 h 1219"/>
                <a:gd name="T48" fmla="*/ 57 w 1465"/>
                <a:gd name="T49" fmla="*/ 44 h 1219"/>
                <a:gd name="T50" fmla="*/ 32 w 1465"/>
                <a:gd name="T51" fmla="*/ 29 h 1219"/>
                <a:gd name="T52" fmla="*/ 0 w 1465"/>
                <a:gd name="T53" fmla="*/ 0 h 12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465"/>
                <a:gd name="T82" fmla="*/ 0 h 1219"/>
                <a:gd name="T83" fmla="*/ 1465 w 1465"/>
                <a:gd name="T84" fmla="*/ 1219 h 121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465" h="1219">
                  <a:moveTo>
                    <a:pt x="23" y="54"/>
                  </a:moveTo>
                  <a:lnTo>
                    <a:pt x="53" y="246"/>
                  </a:lnTo>
                  <a:lnTo>
                    <a:pt x="106" y="408"/>
                  </a:lnTo>
                  <a:lnTo>
                    <a:pt x="177" y="624"/>
                  </a:lnTo>
                  <a:lnTo>
                    <a:pt x="248" y="763"/>
                  </a:lnTo>
                  <a:lnTo>
                    <a:pt x="349" y="901"/>
                  </a:lnTo>
                  <a:lnTo>
                    <a:pt x="496" y="967"/>
                  </a:lnTo>
                  <a:lnTo>
                    <a:pt x="692" y="1056"/>
                  </a:lnTo>
                  <a:lnTo>
                    <a:pt x="992" y="1135"/>
                  </a:lnTo>
                  <a:lnTo>
                    <a:pt x="1227" y="1182"/>
                  </a:lnTo>
                  <a:lnTo>
                    <a:pt x="1465" y="1219"/>
                  </a:lnTo>
                  <a:lnTo>
                    <a:pt x="1352" y="1117"/>
                  </a:lnTo>
                  <a:lnTo>
                    <a:pt x="1222" y="1027"/>
                  </a:lnTo>
                  <a:lnTo>
                    <a:pt x="1181" y="979"/>
                  </a:lnTo>
                  <a:lnTo>
                    <a:pt x="1122" y="906"/>
                  </a:lnTo>
                  <a:lnTo>
                    <a:pt x="1093" y="859"/>
                  </a:lnTo>
                  <a:lnTo>
                    <a:pt x="1021" y="715"/>
                  </a:lnTo>
                  <a:lnTo>
                    <a:pt x="933" y="661"/>
                  </a:lnTo>
                  <a:lnTo>
                    <a:pt x="1004" y="679"/>
                  </a:lnTo>
                  <a:lnTo>
                    <a:pt x="864" y="633"/>
                  </a:lnTo>
                  <a:lnTo>
                    <a:pt x="791" y="607"/>
                  </a:lnTo>
                  <a:lnTo>
                    <a:pt x="697" y="570"/>
                  </a:lnTo>
                  <a:lnTo>
                    <a:pt x="591" y="504"/>
                  </a:lnTo>
                  <a:lnTo>
                    <a:pt x="383" y="367"/>
                  </a:lnTo>
                  <a:lnTo>
                    <a:pt x="213" y="240"/>
                  </a:lnTo>
                  <a:lnTo>
                    <a:pt x="124" y="162"/>
                  </a:lnTo>
                  <a:lnTo>
                    <a:pt x="0" y="0"/>
                  </a:lnTo>
                </a:path>
              </a:pathLst>
            </a:custGeom>
            <a:pattFill prst="ltDnDiag">
              <a:fgClr>
                <a:schemeClr val="bg2">
                  <a:lumMod val="60000"/>
                  <a:lumOff val="40000"/>
                </a:schemeClr>
              </a:fgClr>
              <a:bgClr>
                <a:srgbClr val="FFFFFF"/>
              </a:bgClr>
            </a:patt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4" name="Text Box 127"/>
            <p:cNvSpPr txBox="1">
              <a:spLocks noChangeArrowheads="1"/>
            </p:cNvSpPr>
            <p:nvPr/>
          </p:nvSpPr>
          <p:spPr bwMode="auto">
            <a:xfrm flipH="1">
              <a:off x="4337" y="1606"/>
              <a:ext cx="324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1" i="1">
                  <a:solidFill>
                    <a:srgbClr val="000404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65" name="Freeform 128"/>
            <p:cNvSpPr>
              <a:spLocks/>
            </p:cNvSpPr>
            <p:nvPr/>
          </p:nvSpPr>
          <p:spPr bwMode="auto">
            <a:xfrm>
              <a:off x="3941" y="1112"/>
              <a:ext cx="288" cy="767"/>
            </a:xfrm>
            <a:custGeom>
              <a:avLst/>
              <a:gdLst>
                <a:gd name="T0" fmla="*/ 0 w 325"/>
                <a:gd name="T1" fmla="*/ 0 h 895"/>
                <a:gd name="T2" fmla="*/ 17 w 325"/>
                <a:gd name="T3" fmla="*/ 55 h 895"/>
                <a:gd name="T4" fmla="*/ 49 w 325"/>
                <a:gd name="T5" fmla="*/ 120 h 895"/>
                <a:gd name="T6" fmla="*/ 86 w 325"/>
                <a:gd name="T7" fmla="*/ 164 h 8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5"/>
                <a:gd name="T13" fmla="*/ 0 h 895"/>
                <a:gd name="T14" fmla="*/ 325 w 325"/>
                <a:gd name="T15" fmla="*/ 895 h 8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5" h="895">
                  <a:moveTo>
                    <a:pt x="0" y="0"/>
                  </a:moveTo>
                  <a:cubicBezTo>
                    <a:pt x="10" y="49"/>
                    <a:pt x="31" y="188"/>
                    <a:pt x="62" y="297"/>
                  </a:cubicBezTo>
                  <a:cubicBezTo>
                    <a:pt x="93" y="406"/>
                    <a:pt x="140" y="554"/>
                    <a:pt x="184" y="654"/>
                  </a:cubicBezTo>
                  <a:cubicBezTo>
                    <a:pt x="228" y="754"/>
                    <a:pt x="296" y="845"/>
                    <a:pt x="325" y="895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0" hangingPunct="0"/>
              <a:endParaRPr lang="zh-CN" alt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6" name="Line 129"/>
            <p:cNvSpPr>
              <a:spLocks noChangeShapeType="1"/>
            </p:cNvSpPr>
            <p:nvPr/>
          </p:nvSpPr>
          <p:spPr bwMode="auto">
            <a:xfrm flipH="1" flipV="1">
              <a:off x="4001" y="1425"/>
              <a:ext cx="36" cy="10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7" name="Line 130"/>
            <p:cNvSpPr>
              <a:spLocks noChangeShapeType="1"/>
            </p:cNvSpPr>
            <p:nvPr/>
          </p:nvSpPr>
          <p:spPr bwMode="auto">
            <a:xfrm>
              <a:off x="3679" y="2437"/>
              <a:ext cx="1923" cy="14"/>
            </a:xfrm>
            <a:prstGeom prst="line">
              <a:avLst/>
            </a:prstGeom>
            <a:noFill/>
            <a:ln w="28575">
              <a:solidFill>
                <a:srgbClr val="000404"/>
              </a:solidFill>
              <a:round/>
              <a:headEnd/>
              <a:tailEnd type="stealth" w="sm" len="lg"/>
            </a:ln>
          </p:spPr>
          <p:txBody>
            <a:bodyPr wrap="none" anchor="ctr"/>
            <a:lstStyle/>
            <a:p>
              <a:pPr eaLnBrk="0" hangingPunct="0"/>
              <a:endParaRPr lang="zh-CN" alt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68" name="Object 131"/>
            <p:cNvGraphicFramePr>
              <a:graphicFrameLocks noChangeAspect="1"/>
            </p:cNvGraphicFramePr>
            <p:nvPr/>
          </p:nvGraphicFramePr>
          <p:xfrm>
            <a:off x="5448" y="2192"/>
            <a:ext cx="21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374" name="Equation" r:id="rId9" imgW="121884" imgH="129600" progId="Equation.3">
                    <p:embed/>
                  </p:oleObj>
                </mc:Choice>
                <mc:Fallback>
                  <p:oleObj name="Equation" r:id="rId9" imgW="121884" imgH="129600" progId="Equation.3">
                    <p:embed/>
                    <p:pic>
                      <p:nvPicPr>
                        <p:cNvPr id="27651" name="Object 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8" y="2192"/>
                          <a:ext cx="219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132"/>
            <p:cNvGraphicFramePr>
              <a:graphicFrameLocks noChangeAspect="1"/>
            </p:cNvGraphicFramePr>
            <p:nvPr/>
          </p:nvGraphicFramePr>
          <p:xfrm>
            <a:off x="3509" y="2439"/>
            <a:ext cx="149" cy="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375" name="Equation" r:id="rId11" imgW="83849" imgH="106704" progId="Equation.3">
                    <p:embed/>
                  </p:oleObj>
                </mc:Choice>
                <mc:Fallback>
                  <p:oleObj name="Equation" r:id="rId11" imgW="83849" imgH="106704" progId="Equation.3">
                    <p:embed/>
                    <p:pic>
                      <p:nvPicPr>
                        <p:cNvPr id="27652" name="Object 1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9" y="2439"/>
                          <a:ext cx="149" cy="1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133"/>
            <p:cNvGraphicFramePr>
              <a:graphicFrameLocks noChangeAspect="1"/>
            </p:cNvGraphicFramePr>
            <p:nvPr/>
          </p:nvGraphicFramePr>
          <p:xfrm>
            <a:off x="3385" y="642"/>
            <a:ext cx="240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376" name="Equation" r:id="rId13" imgW="106757" imgH="129600" progId="Equation.3">
                    <p:embed/>
                  </p:oleObj>
                </mc:Choice>
                <mc:Fallback>
                  <p:oleObj name="Equation" r:id="rId13" imgW="106757" imgH="129600" progId="Equation.3">
                    <p:embed/>
                    <p:pic>
                      <p:nvPicPr>
                        <p:cNvPr id="27653" name="Object 1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5" y="642"/>
                          <a:ext cx="240" cy="2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134"/>
            <p:cNvGraphicFramePr>
              <a:graphicFrameLocks noChangeAspect="1"/>
            </p:cNvGraphicFramePr>
            <p:nvPr/>
          </p:nvGraphicFramePr>
          <p:xfrm>
            <a:off x="4604" y="935"/>
            <a:ext cx="75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377" name="Equation" r:id="rId15" imgW="411466" imgH="182952" progId="Equation.3">
                    <p:embed/>
                  </p:oleObj>
                </mc:Choice>
                <mc:Fallback>
                  <p:oleObj name="Equation" r:id="rId15" imgW="411466" imgH="182952" progId="Equation.3">
                    <p:embed/>
                    <p:pic>
                      <p:nvPicPr>
                        <p:cNvPr id="27654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935"/>
                          <a:ext cx="759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2" name="Group 135"/>
            <p:cNvGrpSpPr>
              <a:grpSpLocks/>
            </p:cNvGrpSpPr>
            <p:nvPr/>
          </p:nvGrpSpPr>
          <p:grpSpPr bwMode="auto">
            <a:xfrm>
              <a:off x="3849" y="866"/>
              <a:ext cx="1274" cy="861"/>
              <a:chOff x="1079" y="2194"/>
              <a:chExt cx="1274" cy="861"/>
            </a:xfrm>
          </p:grpSpPr>
          <p:sp>
            <p:nvSpPr>
              <p:cNvPr id="104" name="Freeform 136"/>
              <p:cNvSpPr>
                <a:spLocks/>
              </p:cNvSpPr>
              <p:nvPr/>
            </p:nvSpPr>
            <p:spPr bwMode="auto">
              <a:xfrm>
                <a:off x="1163" y="2434"/>
                <a:ext cx="925" cy="583"/>
              </a:xfrm>
              <a:custGeom>
                <a:avLst/>
                <a:gdLst>
                  <a:gd name="T0" fmla="*/ 0 w 1044"/>
                  <a:gd name="T1" fmla="*/ 0 h 680"/>
                  <a:gd name="T2" fmla="*/ 65 w 1044"/>
                  <a:gd name="T3" fmla="*/ 45 h 680"/>
                  <a:gd name="T4" fmla="*/ 132 w 1044"/>
                  <a:gd name="T5" fmla="*/ 80 h 680"/>
                  <a:gd name="T6" fmla="*/ 193 w 1044"/>
                  <a:gd name="T7" fmla="*/ 104 h 680"/>
                  <a:gd name="T8" fmla="*/ 265 w 1044"/>
                  <a:gd name="T9" fmla="*/ 122 h 680"/>
                  <a:gd name="T10" fmla="*/ 262 w 1044"/>
                  <a:gd name="T11" fmla="*/ 121 h 6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4"/>
                  <a:gd name="T19" fmla="*/ 0 h 680"/>
                  <a:gd name="T20" fmla="*/ 1044 w 1044"/>
                  <a:gd name="T21" fmla="*/ 680 h 68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4" h="680">
                    <a:moveTo>
                      <a:pt x="0" y="0"/>
                    </a:moveTo>
                    <a:cubicBezTo>
                      <a:pt x="40" y="41"/>
                      <a:pt x="159" y="174"/>
                      <a:pt x="242" y="246"/>
                    </a:cubicBezTo>
                    <a:cubicBezTo>
                      <a:pt x="325" y="318"/>
                      <a:pt x="419" y="382"/>
                      <a:pt x="501" y="435"/>
                    </a:cubicBezTo>
                    <a:cubicBezTo>
                      <a:pt x="583" y="488"/>
                      <a:pt x="651" y="527"/>
                      <a:pt x="734" y="565"/>
                    </a:cubicBezTo>
                    <a:cubicBezTo>
                      <a:pt x="817" y="603"/>
                      <a:pt x="958" y="650"/>
                      <a:pt x="1001" y="665"/>
                    </a:cubicBezTo>
                    <a:cubicBezTo>
                      <a:pt x="1044" y="680"/>
                      <a:pt x="996" y="658"/>
                      <a:pt x="995" y="658"/>
                    </a:cubicBezTo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5" name="Text Box 137"/>
              <p:cNvSpPr txBox="1">
                <a:spLocks noChangeArrowheads="1"/>
              </p:cNvSpPr>
              <p:nvPr/>
            </p:nvSpPr>
            <p:spPr bwMode="auto">
              <a:xfrm>
                <a:off x="1079" y="2194"/>
                <a:ext cx="254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rgbClr val="000404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106" name="Text Box 138"/>
              <p:cNvSpPr txBox="1">
                <a:spLocks noChangeArrowheads="1"/>
              </p:cNvSpPr>
              <p:nvPr/>
            </p:nvSpPr>
            <p:spPr bwMode="auto">
              <a:xfrm>
                <a:off x="2056" y="2784"/>
                <a:ext cx="29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rgbClr val="000404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107" name="Line 139"/>
              <p:cNvSpPr>
                <a:spLocks noChangeShapeType="1"/>
              </p:cNvSpPr>
              <p:nvPr/>
            </p:nvSpPr>
            <p:spPr bwMode="auto">
              <a:xfrm>
                <a:off x="1590" y="2789"/>
                <a:ext cx="122" cy="73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3" name="Group 140"/>
            <p:cNvGrpSpPr>
              <a:grpSpLocks/>
            </p:cNvGrpSpPr>
            <p:nvPr/>
          </p:nvGrpSpPr>
          <p:grpSpPr bwMode="auto">
            <a:xfrm>
              <a:off x="4037" y="1863"/>
              <a:ext cx="1225" cy="283"/>
              <a:chOff x="1267" y="3191"/>
              <a:chExt cx="1225" cy="283"/>
            </a:xfrm>
          </p:grpSpPr>
          <p:sp>
            <p:nvSpPr>
              <p:cNvPr id="101" name="Text Box 141"/>
              <p:cNvSpPr txBox="1">
                <a:spLocks noChangeArrowheads="1"/>
              </p:cNvSpPr>
              <p:nvPr/>
            </p:nvSpPr>
            <p:spPr bwMode="auto">
              <a:xfrm>
                <a:off x="1267" y="3202"/>
                <a:ext cx="29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rgbClr val="000404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102" name="Freeform 142"/>
              <p:cNvSpPr>
                <a:spLocks/>
              </p:cNvSpPr>
              <p:nvPr/>
            </p:nvSpPr>
            <p:spPr bwMode="auto">
              <a:xfrm>
                <a:off x="1452" y="3191"/>
                <a:ext cx="1040" cy="283"/>
              </a:xfrm>
              <a:custGeom>
                <a:avLst/>
                <a:gdLst>
                  <a:gd name="T0" fmla="*/ 0 w 1175"/>
                  <a:gd name="T1" fmla="*/ 0 h 330"/>
                  <a:gd name="T2" fmla="*/ 48 w 1175"/>
                  <a:gd name="T3" fmla="*/ 15 h 330"/>
                  <a:gd name="T4" fmla="*/ 124 w 1175"/>
                  <a:gd name="T5" fmla="*/ 38 h 330"/>
                  <a:gd name="T6" fmla="*/ 227 w 1175"/>
                  <a:gd name="T7" fmla="*/ 54 h 330"/>
                  <a:gd name="T8" fmla="*/ 307 w 1175"/>
                  <a:gd name="T9" fmla="*/ 60 h 3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5"/>
                  <a:gd name="T16" fmla="*/ 0 h 330"/>
                  <a:gd name="T17" fmla="*/ 1175 w 1175"/>
                  <a:gd name="T18" fmla="*/ 330 h 3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5" h="330">
                    <a:moveTo>
                      <a:pt x="0" y="0"/>
                    </a:moveTo>
                    <a:cubicBezTo>
                      <a:pt x="30" y="14"/>
                      <a:pt x="102" y="53"/>
                      <a:pt x="181" y="87"/>
                    </a:cubicBezTo>
                    <a:cubicBezTo>
                      <a:pt x="260" y="121"/>
                      <a:pt x="359" y="170"/>
                      <a:pt x="473" y="204"/>
                    </a:cubicBezTo>
                    <a:cubicBezTo>
                      <a:pt x="587" y="238"/>
                      <a:pt x="749" y="272"/>
                      <a:pt x="866" y="293"/>
                    </a:cubicBezTo>
                    <a:cubicBezTo>
                      <a:pt x="983" y="314"/>
                      <a:pt x="1111" y="322"/>
                      <a:pt x="1175" y="330"/>
                    </a:cubicBezTo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3" name="Line 143"/>
              <p:cNvSpPr>
                <a:spLocks noChangeShapeType="1"/>
              </p:cNvSpPr>
              <p:nvPr/>
            </p:nvSpPr>
            <p:spPr bwMode="auto">
              <a:xfrm flipH="1" flipV="1">
                <a:off x="1710" y="3306"/>
                <a:ext cx="109" cy="36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4" name="Group 144"/>
            <p:cNvGrpSpPr>
              <a:grpSpLocks/>
            </p:cNvGrpSpPr>
            <p:nvPr/>
          </p:nvGrpSpPr>
          <p:grpSpPr bwMode="auto">
            <a:xfrm>
              <a:off x="4816" y="1673"/>
              <a:ext cx="690" cy="547"/>
              <a:chOff x="2046" y="3001"/>
              <a:chExt cx="690" cy="547"/>
            </a:xfrm>
          </p:grpSpPr>
          <p:sp>
            <p:nvSpPr>
              <p:cNvPr id="98" name="Text Box 145"/>
              <p:cNvSpPr txBox="1">
                <a:spLocks noChangeArrowheads="1"/>
              </p:cNvSpPr>
              <p:nvPr/>
            </p:nvSpPr>
            <p:spPr bwMode="auto">
              <a:xfrm>
                <a:off x="2481" y="3277"/>
                <a:ext cx="255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rgbClr val="000404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99" name="Freeform 146"/>
              <p:cNvSpPr>
                <a:spLocks/>
              </p:cNvSpPr>
              <p:nvPr/>
            </p:nvSpPr>
            <p:spPr bwMode="auto">
              <a:xfrm>
                <a:off x="2046" y="3001"/>
                <a:ext cx="429" cy="473"/>
              </a:xfrm>
              <a:custGeom>
                <a:avLst/>
                <a:gdLst>
                  <a:gd name="T0" fmla="*/ 0 w 484"/>
                  <a:gd name="T1" fmla="*/ 0 h 552"/>
                  <a:gd name="T2" fmla="*/ 56 w 484"/>
                  <a:gd name="T3" fmla="*/ 57 h 552"/>
                  <a:gd name="T4" fmla="*/ 128 w 484"/>
                  <a:gd name="T5" fmla="*/ 100 h 552"/>
                  <a:gd name="T6" fmla="*/ 0 60000 65536"/>
                  <a:gd name="T7" fmla="*/ 0 60000 65536"/>
                  <a:gd name="T8" fmla="*/ 0 60000 65536"/>
                  <a:gd name="T9" fmla="*/ 0 w 484"/>
                  <a:gd name="T10" fmla="*/ 0 h 552"/>
                  <a:gd name="T11" fmla="*/ 484 w 484"/>
                  <a:gd name="T12" fmla="*/ 552 h 5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4" h="552">
                    <a:moveTo>
                      <a:pt x="0" y="0"/>
                    </a:moveTo>
                    <a:cubicBezTo>
                      <a:pt x="35" y="51"/>
                      <a:pt x="129" y="217"/>
                      <a:pt x="210" y="309"/>
                    </a:cubicBezTo>
                    <a:cubicBezTo>
                      <a:pt x="291" y="401"/>
                      <a:pt x="427" y="501"/>
                      <a:pt x="484" y="552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0" name="Line 147"/>
              <p:cNvSpPr>
                <a:spLocks noChangeShapeType="1"/>
              </p:cNvSpPr>
              <p:nvPr/>
            </p:nvSpPr>
            <p:spPr bwMode="auto">
              <a:xfrm>
                <a:off x="2179" y="3200"/>
                <a:ext cx="78" cy="98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75" name="Text Box 148"/>
            <p:cNvSpPr txBox="1">
              <a:spLocks noChangeArrowheads="1"/>
            </p:cNvSpPr>
            <p:nvPr/>
          </p:nvSpPr>
          <p:spPr bwMode="auto">
            <a:xfrm>
              <a:off x="4266" y="1903"/>
              <a:ext cx="307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500" b="1" i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rPr>
                <a:t>T</a:t>
              </a:r>
              <a:r>
                <a:rPr kumimoji="1" lang="en-US" altLang="zh-CN" sz="1500" b="1" baseline="-25000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rPr>
                <a:t>2</a:t>
              </a:r>
              <a:endParaRPr kumimoji="1" lang="en-US" altLang="zh-CN" sz="1500" b="1">
                <a:solidFill>
                  <a:srgbClr val="000404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76" name="Text Box 149"/>
            <p:cNvSpPr txBox="1">
              <a:spLocks noChangeArrowheads="1"/>
            </p:cNvSpPr>
            <p:nvPr/>
          </p:nvSpPr>
          <p:spPr bwMode="auto">
            <a:xfrm>
              <a:off x="4211" y="1160"/>
              <a:ext cx="307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500" b="1" i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rPr>
                <a:t>T</a:t>
              </a:r>
              <a:r>
                <a:rPr kumimoji="1" lang="en-US" altLang="zh-CN" sz="1500" b="1" baseline="-25000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rPr>
                <a:t>1</a:t>
              </a:r>
              <a:endParaRPr kumimoji="1" lang="en-US" altLang="zh-CN" sz="1500" b="1">
                <a:solidFill>
                  <a:srgbClr val="000404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grpSp>
          <p:nvGrpSpPr>
            <p:cNvPr id="77" name="Group 150"/>
            <p:cNvGrpSpPr>
              <a:grpSpLocks/>
            </p:cNvGrpSpPr>
            <p:nvPr/>
          </p:nvGrpSpPr>
          <p:grpSpPr bwMode="auto">
            <a:xfrm>
              <a:off x="3818" y="1110"/>
              <a:ext cx="317" cy="1615"/>
              <a:chOff x="3666" y="902"/>
              <a:chExt cx="317" cy="1615"/>
            </a:xfrm>
          </p:grpSpPr>
          <p:sp>
            <p:nvSpPr>
              <p:cNvPr id="96" name="Line 151"/>
              <p:cNvSpPr>
                <a:spLocks noChangeShapeType="1"/>
              </p:cNvSpPr>
              <p:nvPr/>
            </p:nvSpPr>
            <p:spPr bwMode="auto">
              <a:xfrm>
                <a:off x="3792" y="902"/>
                <a:ext cx="0" cy="1344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7" name="Text Box 152"/>
              <p:cNvSpPr txBox="1">
                <a:spLocks noChangeArrowheads="1"/>
              </p:cNvSpPr>
              <p:nvPr/>
            </p:nvSpPr>
            <p:spPr bwMode="auto">
              <a:xfrm>
                <a:off x="3666" y="2246"/>
                <a:ext cx="31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V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1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78" name="Group 153"/>
            <p:cNvGrpSpPr>
              <a:grpSpLocks/>
            </p:cNvGrpSpPr>
            <p:nvPr/>
          </p:nvGrpSpPr>
          <p:grpSpPr bwMode="auto">
            <a:xfrm>
              <a:off x="4088" y="1878"/>
              <a:ext cx="317" cy="847"/>
              <a:chOff x="3936" y="1670"/>
              <a:chExt cx="317" cy="847"/>
            </a:xfrm>
          </p:grpSpPr>
          <p:sp>
            <p:nvSpPr>
              <p:cNvPr id="94" name="Line 154"/>
              <p:cNvSpPr>
                <a:spLocks noChangeShapeType="1"/>
              </p:cNvSpPr>
              <p:nvPr/>
            </p:nvSpPr>
            <p:spPr bwMode="auto">
              <a:xfrm>
                <a:off x="4058" y="1670"/>
                <a:ext cx="0" cy="576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5" name="Text Box 155"/>
              <p:cNvSpPr txBox="1">
                <a:spLocks noChangeArrowheads="1"/>
              </p:cNvSpPr>
              <p:nvPr/>
            </p:nvSpPr>
            <p:spPr bwMode="auto">
              <a:xfrm>
                <a:off x="3936" y="2246"/>
                <a:ext cx="31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V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4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79" name="Group 156"/>
            <p:cNvGrpSpPr>
              <a:grpSpLocks/>
            </p:cNvGrpSpPr>
            <p:nvPr/>
          </p:nvGrpSpPr>
          <p:grpSpPr bwMode="auto">
            <a:xfrm>
              <a:off x="4712" y="1686"/>
              <a:ext cx="317" cy="1039"/>
              <a:chOff x="4560" y="1478"/>
              <a:chExt cx="317" cy="1039"/>
            </a:xfrm>
          </p:grpSpPr>
          <p:sp>
            <p:nvSpPr>
              <p:cNvPr id="92" name="Line 157"/>
              <p:cNvSpPr>
                <a:spLocks noChangeShapeType="1"/>
              </p:cNvSpPr>
              <p:nvPr/>
            </p:nvSpPr>
            <p:spPr bwMode="auto">
              <a:xfrm>
                <a:off x="4682" y="1478"/>
                <a:ext cx="0" cy="768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3" name="Text Box 158"/>
              <p:cNvSpPr txBox="1">
                <a:spLocks noChangeArrowheads="1"/>
              </p:cNvSpPr>
              <p:nvPr/>
            </p:nvSpPr>
            <p:spPr bwMode="auto">
              <a:xfrm>
                <a:off x="4560" y="2246"/>
                <a:ext cx="31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V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2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0" name="Group 159"/>
            <p:cNvGrpSpPr>
              <a:grpSpLocks/>
            </p:cNvGrpSpPr>
            <p:nvPr/>
          </p:nvGrpSpPr>
          <p:grpSpPr bwMode="auto">
            <a:xfrm>
              <a:off x="5144" y="2166"/>
              <a:ext cx="317" cy="559"/>
              <a:chOff x="4992" y="1958"/>
              <a:chExt cx="317" cy="559"/>
            </a:xfrm>
          </p:grpSpPr>
          <p:sp>
            <p:nvSpPr>
              <p:cNvPr id="90" name="Line 160"/>
              <p:cNvSpPr>
                <a:spLocks noChangeShapeType="1"/>
              </p:cNvSpPr>
              <p:nvPr/>
            </p:nvSpPr>
            <p:spPr bwMode="auto">
              <a:xfrm>
                <a:off x="5114" y="1958"/>
                <a:ext cx="0" cy="288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1" name="Text Box 161"/>
              <p:cNvSpPr txBox="1">
                <a:spLocks noChangeArrowheads="1"/>
              </p:cNvSpPr>
              <p:nvPr/>
            </p:nvSpPr>
            <p:spPr bwMode="auto">
              <a:xfrm>
                <a:off x="4992" y="2246"/>
                <a:ext cx="31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V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3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1" name="Group 162"/>
            <p:cNvGrpSpPr>
              <a:grpSpLocks/>
            </p:cNvGrpSpPr>
            <p:nvPr/>
          </p:nvGrpSpPr>
          <p:grpSpPr bwMode="auto">
            <a:xfrm>
              <a:off x="3416" y="966"/>
              <a:ext cx="1850" cy="1295"/>
              <a:chOff x="3264" y="758"/>
              <a:chExt cx="1850" cy="1295"/>
            </a:xfrm>
          </p:grpSpPr>
          <p:sp>
            <p:nvSpPr>
              <p:cNvPr id="82" name="Line 163"/>
              <p:cNvSpPr>
                <a:spLocks noChangeShapeType="1"/>
              </p:cNvSpPr>
              <p:nvPr/>
            </p:nvSpPr>
            <p:spPr bwMode="auto">
              <a:xfrm>
                <a:off x="3530" y="1932"/>
                <a:ext cx="1584" cy="0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3" name="Line 164"/>
              <p:cNvSpPr>
                <a:spLocks noChangeShapeType="1"/>
              </p:cNvSpPr>
              <p:nvPr/>
            </p:nvSpPr>
            <p:spPr bwMode="auto">
              <a:xfrm>
                <a:off x="3530" y="1670"/>
                <a:ext cx="528" cy="0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4" name="Line 165"/>
              <p:cNvSpPr>
                <a:spLocks noChangeShapeType="1"/>
              </p:cNvSpPr>
              <p:nvPr/>
            </p:nvSpPr>
            <p:spPr bwMode="auto">
              <a:xfrm>
                <a:off x="3530" y="1448"/>
                <a:ext cx="1152" cy="0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5" name="Line 166"/>
              <p:cNvSpPr>
                <a:spLocks noChangeShapeType="1"/>
              </p:cNvSpPr>
              <p:nvPr/>
            </p:nvSpPr>
            <p:spPr bwMode="auto">
              <a:xfrm>
                <a:off x="3530" y="902"/>
                <a:ext cx="240" cy="0"/>
              </a:xfrm>
              <a:prstGeom prst="line">
                <a:avLst/>
              </a:prstGeom>
              <a:noFill/>
              <a:ln w="3175">
                <a:solidFill>
                  <a:srgbClr val="000404"/>
                </a:solidFill>
                <a:prstDash val="dash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6" name="Text Box 167"/>
              <p:cNvSpPr txBox="1">
                <a:spLocks noChangeArrowheads="1"/>
              </p:cNvSpPr>
              <p:nvPr/>
            </p:nvSpPr>
            <p:spPr bwMode="auto">
              <a:xfrm>
                <a:off x="3264" y="758"/>
                <a:ext cx="30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P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1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87" name="Text Box 168"/>
              <p:cNvSpPr txBox="1">
                <a:spLocks noChangeArrowheads="1"/>
              </p:cNvSpPr>
              <p:nvPr/>
            </p:nvSpPr>
            <p:spPr bwMode="auto">
              <a:xfrm>
                <a:off x="3264" y="1287"/>
                <a:ext cx="30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P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2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88" name="Text Box 169"/>
              <p:cNvSpPr txBox="1">
                <a:spLocks noChangeArrowheads="1"/>
              </p:cNvSpPr>
              <p:nvPr/>
            </p:nvSpPr>
            <p:spPr bwMode="auto">
              <a:xfrm>
                <a:off x="3264" y="1531"/>
                <a:ext cx="30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P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4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89" name="Text Box 170"/>
              <p:cNvSpPr txBox="1">
                <a:spLocks noChangeArrowheads="1"/>
              </p:cNvSpPr>
              <p:nvPr/>
            </p:nvSpPr>
            <p:spPr bwMode="auto">
              <a:xfrm>
                <a:off x="3264" y="1782"/>
                <a:ext cx="307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500" b="1" i="1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P</a:t>
                </a:r>
                <a:r>
                  <a:rPr kumimoji="1" lang="en-US" altLang="zh-CN" sz="1500" b="1" baseline="-25000">
                    <a:solidFill>
                      <a:srgbClr val="000404"/>
                    </a:solidFill>
                    <a:latin typeface="Times New Roman" pitchFamily="18" charset="0"/>
                    <a:ea typeface="楷体_GB2312" pitchFamily="49" charset="-122"/>
                  </a:rPr>
                  <a:t>3</a:t>
                </a:r>
                <a:endParaRPr kumimoji="1" lang="en-US" altLang="zh-CN" sz="1500" b="1">
                  <a:solidFill>
                    <a:srgbClr val="000404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909959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37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305" grpId="0" autoUpdateAnimBg="0"/>
      <p:bldP spid="59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42" name="Object 2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729901"/>
              </p:ext>
            </p:extLst>
          </p:nvPr>
        </p:nvGraphicFramePr>
        <p:xfrm>
          <a:off x="3636169" y="2774579"/>
          <a:ext cx="2094579" cy="841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81" name="公式" r:id="rId3" imgW="20718764" imgH="8282952" progId="Equation.DSMT4">
                  <p:embed/>
                </p:oleObj>
              </mc:Choice>
              <mc:Fallback>
                <p:oleObj name="公式" r:id="rId3" imgW="20718764" imgH="828295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169" y="2774579"/>
                        <a:ext cx="2094579" cy="8410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44" name="Object 2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595904"/>
              </p:ext>
            </p:extLst>
          </p:nvPr>
        </p:nvGraphicFramePr>
        <p:xfrm>
          <a:off x="5670497" y="2762865"/>
          <a:ext cx="1031862" cy="835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82" name="Equation" r:id="rId5" imgW="312490" imgH="251424" progId="Equation.3">
                  <p:embed/>
                </p:oleObj>
              </mc:Choice>
              <mc:Fallback>
                <p:oleObj name="Equation" r:id="rId5" imgW="312490" imgH="2514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497" y="2762865"/>
                        <a:ext cx="1031862" cy="8358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56877"/>
              </p:ext>
            </p:extLst>
          </p:nvPr>
        </p:nvGraphicFramePr>
        <p:xfrm>
          <a:off x="6953811" y="843891"/>
          <a:ext cx="1222604" cy="88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83" name="公式" r:id="rId7" imgW="11696756" imgH="8282952" progId="Equation.DSMT4">
                  <p:embed/>
                </p:oleObj>
              </mc:Choice>
              <mc:Fallback>
                <p:oleObj name="公式" r:id="rId7" imgW="11696756" imgH="828295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811" y="843891"/>
                        <a:ext cx="1222604" cy="8800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338"/>
          <p:cNvSpPr txBox="1">
            <a:spLocks noChangeArrowheads="1"/>
          </p:cNvSpPr>
          <p:nvPr/>
        </p:nvSpPr>
        <p:spPr bwMode="auto">
          <a:xfrm>
            <a:off x="6557962" y="1043530"/>
            <a:ext cx="6479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得  </a:t>
            </a:r>
          </a:p>
        </p:txBody>
      </p:sp>
      <p:sp>
        <p:nvSpPr>
          <p:cNvPr id="20" name="Text Box 253"/>
          <p:cNvSpPr txBox="1">
            <a:spLocks noChangeArrowheads="1"/>
          </p:cNvSpPr>
          <p:nvPr/>
        </p:nvSpPr>
        <p:spPr bwMode="auto">
          <a:xfrm>
            <a:off x="1656160" y="2988647"/>
            <a:ext cx="22133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rgbClr val="000404"/>
                </a:solidFill>
                <a:latin typeface="Times New Roman" pitchFamily="18" charset="0"/>
              </a:rPr>
              <a:t>热机效率</a:t>
            </a:r>
          </a:p>
        </p:txBody>
      </p:sp>
      <p:graphicFrame>
        <p:nvGraphicFramePr>
          <p:cNvPr id="41294" name="Object 3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627470"/>
              </p:ext>
            </p:extLst>
          </p:nvPr>
        </p:nvGraphicFramePr>
        <p:xfrm>
          <a:off x="3652124" y="3739357"/>
          <a:ext cx="1338977" cy="980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84" name="Equation" r:id="rId9" imgW="365868" imgH="251424" progId="Equation.3">
                  <p:embed/>
                </p:oleObj>
              </mc:Choice>
              <mc:Fallback>
                <p:oleObj name="Equation" r:id="rId9" imgW="365868" imgH="2514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124" y="3739357"/>
                        <a:ext cx="1338977" cy="980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五角星 21"/>
          <p:cNvSpPr/>
          <p:nvPr/>
        </p:nvSpPr>
        <p:spPr bwMode="auto">
          <a:xfrm>
            <a:off x="5413203" y="3969261"/>
            <a:ext cx="514588" cy="479367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 b="1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灯片编号占位符 54"/>
          <p:cNvSpPr txBox="1">
            <a:spLocks/>
          </p:cNvSpPr>
          <p:nvPr/>
        </p:nvSpPr>
        <p:spPr bwMode="auto">
          <a:xfrm>
            <a:off x="7715250" y="4912920"/>
            <a:ext cx="1428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43EE585-B32A-4C60-B717-0FCF3CE634DB}" type="slidenum">
              <a:rPr lang="en-US" altLang="zh-CN" sz="1050" kern="0">
                <a:solidFill>
                  <a:sysClr val="windowText" lastClr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en-US" altLang="zh-CN" sz="1050" kern="0" dirty="0">
              <a:solidFill>
                <a:sysClr val="windowText" lastClr="0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137301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684772"/>
              </p:ext>
            </p:extLst>
          </p:nvPr>
        </p:nvGraphicFramePr>
        <p:xfrm>
          <a:off x="3941316" y="1346651"/>
          <a:ext cx="1777825" cy="798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85" name="Equation" r:id="rId11" imgW="990360" imgH="431640" progId="Equation.DSMT4">
                  <p:embed/>
                </p:oleObj>
              </mc:Choice>
              <mc:Fallback>
                <p:oleObj name="Equation" r:id="rId11" imgW="990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316" y="1346651"/>
                        <a:ext cx="1777825" cy="7988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383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390389"/>
              </p:ext>
            </p:extLst>
          </p:nvPr>
        </p:nvGraphicFramePr>
        <p:xfrm>
          <a:off x="3905748" y="366732"/>
          <a:ext cx="1834753" cy="854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86" name="Equation" r:id="rId13" imgW="965160" imgH="431640" progId="Equation.DSMT4">
                  <p:embed/>
                </p:oleObj>
              </mc:Choice>
              <mc:Fallback>
                <p:oleObj name="Equation" r:id="rId13" imgW="965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748" y="366732"/>
                        <a:ext cx="1834753" cy="8548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2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763901"/>
              </p:ext>
            </p:extLst>
          </p:nvPr>
        </p:nvGraphicFramePr>
        <p:xfrm>
          <a:off x="1664971" y="800577"/>
          <a:ext cx="1040606" cy="860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87" name="Equation" r:id="rId15" imgW="304710" imgH="251424" progId="Equation.3">
                  <p:embed/>
                </p:oleObj>
              </mc:Choice>
              <mc:Fallback>
                <p:oleObj name="Equation" r:id="rId15" imgW="304710" imgH="2514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4971" y="800577"/>
                        <a:ext cx="1040606" cy="8608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38"/>
          <p:cNvSpPr txBox="1">
            <a:spLocks noChangeArrowheads="1"/>
          </p:cNvSpPr>
          <p:nvPr/>
        </p:nvSpPr>
        <p:spPr bwMode="auto">
          <a:xfrm>
            <a:off x="2768918" y="992268"/>
            <a:ext cx="957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带入  </a:t>
            </a:r>
          </a:p>
        </p:txBody>
      </p:sp>
      <p:sp>
        <p:nvSpPr>
          <p:cNvPr id="19" name="左大括号 18"/>
          <p:cNvSpPr/>
          <p:nvPr/>
        </p:nvSpPr>
        <p:spPr bwMode="auto">
          <a:xfrm>
            <a:off x="3619024" y="635079"/>
            <a:ext cx="220980" cy="1165860"/>
          </a:xfrm>
          <a:prstGeom prst="leftBrace">
            <a:avLst>
              <a:gd name="adj1" fmla="val 60057"/>
              <a:gd name="adj2" fmla="val 50000"/>
            </a:avLst>
          </a:prstGeom>
          <a:ln w="28575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62458" y="366732"/>
            <a:ext cx="381117" cy="1808134"/>
            <a:chOff x="3452151" y="2074945"/>
            <a:chExt cx="508156" cy="2410845"/>
          </a:xfrm>
        </p:grpSpPr>
        <p:sp>
          <p:nvSpPr>
            <p:cNvPr id="21" name="矩形 20"/>
            <p:cNvSpPr/>
            <p:nvPr/>
          </p:nvSpPr>
          <p:spPr bwMode="auto">
            <a:xfrm>
              <a:off x="3456251" y="2074945"/>
              <a:ext cx="504056" cy="115212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3452151" y="3333662"/>
              <a:ext cx="504056" cy="115212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4" name="Text Box 253"/>
          <p:cNvSpPr txBox="1">
            <a:spLocks noChangeArrowheads="1"/>
          </p:cNvSpPr>
          <p:nvPr/>
        </p:nvSpPr>
        <p:spPr bwMode="auto">
          <a:xfrm>
            <a:off x="1656160" y="3986963"/>
            <a:ext cx="22133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rgbClr val="000404"/>
                </a:solidFill>
                <a:latin typeface="Times New Roman" pitchFamily="18" charset="0"/>
              </a:rPr>
              <a:t>卡诺热机效率</a:t>
            </a:r>
          </a:p>
        </p:txBody>
      </p:sp>
    </p:spTree>
    <p:extLst>
      <p:ext uri="{BB962C8B-B14F-4D97-AF65-F5344CB8AC3E}">
        <p14:creationId xmlns:p14="http://schemas.microsoft.com/office/powerpoint/2010/main" val="54401762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4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utoUpdateAnimBg="0"/>
      <p:bldP spid="2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03787" y="669562"/>
            <a:ext cx="1028700" cy="571500"/>
            <a:chOff x="384" y="480"/>
            <a:chExt cx="1056" cy="528"/>
          </a:xfrm>
        </p:grpSpPr>
        <p:sp>
          <p:nvSpPr>
            <p:cNvPr id="270339" name="AutoShape 3"/>
            <p:cNvSpPr>
              <a:spLocks noChangeArrowheads="1"/>
            </p:cNvSpPr>
            <p:nvPr/>
          </p:nvSpPr>
          <p:spPr bwMode="auto">
            <a:xfrm>
              <a:off x="384" y="480"/>
              <a:ext cx="1056" cy="528"/>
            </a:xfrm>
            <a:prstGeom prst="horizontalScrol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chemeClr val="tx2"/>
              </a:outerShdw>
            </a:effectLst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33801" name="Text Box 4"/>
            <p:cNvSpPr txBox="1">
              <a:spLocks noChangeArrowheads="1"/>
            </p:cNvSpPr>
            <p:nvPr/>
          </p:nvSpPr>
          <p:spPr bwMode="auto">
            <a:xfrm>
              <a:off x="565" y="555"/>
              <a:ext cx="86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100" b="1" dirty="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注意</a:t>
              </a:r>
            </a:p>
          </p:txBody>
        </p:sp>
      </p:grpSp>
      <p:sp>
        <p:nvSpPr>
          <p:cNvPr id="270341" name="Text Box 5"/>
          <p:cNvSpPr txBox="1">
            <a:spLocks noChangeArrowheads="1"/>
          </p:cNvSpPr>
          <p:nvPr/>
        </p:nvSpPr>
        <p:spPr bwMode="auto">
          <a:xfrm>
            <a:off x="1710927" y="715247"/>
            <a:ext cx="6457950" cy="480131"/>
          </a:xfrm>
          <a:prstGeom prst="rect">
            <a:avLst/>
          </a:prstGeom>
          <a:noFill/>
          <a:ln w="1905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sz="2100" b="1" dirty="0">
                <a:solidFill>
                  <a:srgbClr val="04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</a:t>
            </a:r>
            <a:r>
              <a:rPr lang="zh-CN" altLang="en-US" sz="2100" b="1" dirty="0">
                <a:solidFill>
                  <a:srgbClr val="04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卡诺机必须有高温和低温两个热源</a:t>
            </a:r>
            <a:r>
              <a:rPr lang="en-US" altLang="zh-CN" sz="2100" b="1" dirty="0">
                <a:solidFill>
                  <a:srgbClr val="04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  </a:t>
            </a:r>
          </a:p>
        </p:txBody>
      </p:sp>
      <p:sp>
        <p:nvSpPr>
          <p:cNvPr id="270342" name="Text Box 6"/>
          <p:cNvSpPr txBox="1">
            <a:spLocks noChangeArrowheads="1"/>
          </p:cNvSpPr>
          <p:nvPr/>
        </p:nvSpPr>
        <p:spPr bwMode="auto">
          <a:xfrm>
            <a:off x="1710927" y="4220923"/>
            <a:ext cx="6457950" cy="415498"/>
          </a:xfrm>
          <a:prstGeom prst="rect">
            <a:avLst/>
          </a:prstGeom>
          <a:noFill/>
          <a:ln w="1905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100" b="1">
                <a:solidFill>
                  <a:srgbClr val="04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  </a:t>
            </a:r>
            <a:r>
              <a:rPr lang="en-US" altLang="zh-CN" sz="2100" b="1" i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100" b="1" baseline="-25000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100" b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≠∞</a:t>
            </a:r>
            <a:r>
              <a:rPr lang="zh-CN" altLang="en-US" sz="2100" b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100" b="1" i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100" b="1" baseline="-25000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 </a:t>
            </a:r>
            <a:r>
              <a:rPr lang="en-US" altLang="zh-CN" sz="2100" b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≠0</a:t>
            </a:r>
            <a:r>
              <a:rPr lang="zh-CN" altLang="en-US" sz="2100" b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，故</a:t>
            </a:r>
            <a:r>
              <a:rPr lang="zh-CN" altLang="en-US" sz="2100" b="1" i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</a:t>
            </a:r>
            <a:r>
              <a:rPr lang="zh-CN" altLang="en-US" sz="2100" b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不可能等于</a:t>
            </a:r>
            <a:r>
              <a:rPr lang="en-US" altLang="zh-CN" sz="2100" b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100" b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或大于</a:t>
            </a:r>
            <a:r>
              <a:rPr lang="en-US" altLang="zh-CN" sz="2100" b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100" b="1" dirty="0">
                <a:solidFill>
                  <a:srgbClr val="00040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 </a:t>
            </a:r>
            <a:endParaRPr lang="en-US" altLang="zh-CN" sz="21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710928" y="1353522"/>
            <a:ext cx="7137797" cy="920354"/>
            <a:chOff x="192" y="1108"/>
            <a:chExt cx="5995" cy="773"/>
          </a:xfrm>
        </p:grpSpPr>
        <p:sp>
          <p:nvSpPr>
            <p:cNvPr id="33799" name="Text Box 11"/>
            <p:cNvSpPr txBox="1">
              <a:spLocks noChangeArrowheads="1"/>
            </p:cNvSpPr>
            <p:nvPr/>
          </p:nvSpPr>
          <p:spPr bwMode="auto">
            <a:xfrm>
              <a:off x="192" y="1152"/>
              <a:ext cx="5995" cy="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2.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卡诺热机</a:t>
              </a:r>
              <a:r>
                <a:rPr lang="zh-CN" altLang="en-US" sz="2100" b="1" dirty="0">
                  <a:solidFill>
                    <a:srgbClr val="99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效率</a:t>
              </a:r>
              <a:r>
                <a:rPr lang="zh-CN" altLang="en-US" sz="21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</a:t>
              </a:r>
              <a:r>
                <a:rPr lang="zh-CN" altLang="en-US" sz="2100" b="1" dirty="0">
                  <a:solidFill>
                    <a:srgbClr val="99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与工作物质无关，只与两个热</a:t>
              </a:r>
              <a:r>
                <a:rPr lang="zh-CN" altLang="en-US" sz="2100" b="1" dirty="0" smtClean="0">
                  <a:solidFill>
                    <a:srgbClr val="99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源的</a:t>
              </a:r>
              <a:r>
                <a:rPr lang="en-US" altLang="zh-CN" sz="2100" b="1" dirty="0" smtClean="0">
                  <a:solidFill>
                    <a:srgbClr val="99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/>
              </a:r>
              <a:br>
                <a:rPr lang="en-US" altLang="zh-CN" sz="2100" b="1" dirty="0" smtClean="0">
                  <a:solidFill>
                    <a:srgbClr val="99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</a:br>
              <a:r>
                <a:rPr lang="en-US" altLang="zh-CN" sz="2100" b="1" dirty="0" smtClean="0">
                  <a:solidFill>
                    <a:srgbClr val="99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</a:t>
              </a:r>
              <a:r>
                <a:rPr lang="zh-CN" altLang="en-US" sz="2100" b="1" dirty="0" smtClean="0">
                  <a:solidFill>
                    <a:srgbClr val="99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温度</a:t>
              </a:r>
              <a:r>
                <a:rPr lang="zh-CN" altLang="en-US" sz="2100" b="1" dirty="0">
                  <a:solidFill>
                    <a:srgbClr val="99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有关</a:t>
              </a:r>
              <a:r>
                <a:rPr lang="zh-CN" altLang="en-US" sz="21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，两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热源的温差越大，则卡诺循环</a:t>
              </a:r>
              <a:r>
                <a:rPr lang="zh-CN" altLang="en-US" sz="21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的效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率越高 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r>
                <a:rPr lang="en-US" altLang="zh-CN" sz="2100" b="1" dirty="0">
                  <a:solidFill>
                    <a:srgbClr val="1C1C1C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</a:t>
              </a:r>
            </a:p>
          </p:txBody>
        </p:sp>
        <p:graphicFrame>
          <p:nvGraphicFramePr>
            <p:cNvPr id="33794" name="Object 2"/>
            <p:cNvGraphicFramePr>
              <a:graphicFrameLocks noChangeAspect="1"/>
            </p:cNvGraphicFramePr>
            <p:nvPr/>
          </p:nvGraphicFramePr>
          <p:xfrm>
            <a:off x="1884" y="1108"/>
            <a:ext cx="300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960" name="公式" r:id="rId3" imgW="190417" imgH="241195" progId="Equation.3">
                    <p:embed/>
                  </p:oleObj>
                </mc:Choice>
                <mc:Fallback>
                  <p:oleObj name="公式" r:id="rId3" imgW="19041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4" y="1108"/>
                          <a:ext cx="300" cy="4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4"/>
          <p:cNvGrpSpPr/>
          <p:nvPr/>
        </p:nvGrpSpPr>
        <p:grpSpPr>
          <a:xfrm>
            <a:off x="2119031" y="3319733"/>
            <a:ext cx="4188143" cy="743045"/>
            <a:chOff x="850354" y="5354031"/>
            <a:chExt cx="5584190" cy="990726"/>
          </a:xfrm>
        </p:grpSpPr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2186394" y="5592176"/>
              <a:ext cx="4248150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009900"/>
                </a:buClr>
                <a:buFont typeface="Wingdings" pitchFamily="2" charset="2"/>
                <a:buNone/>
              </a:pPr>
              <a:r>
                <a:rPr kumimoji="1" lang="zh-CN" altLang="en-US" sz="2100" b="1" dirty="0">
                  <a:solidFill>
                    <a:srgbClr val="000404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只适于卡诺热机。</a:t>
              </a:r>
            </a:p>
          </p:txBody>
        </p:sp>
        <p:graphicFrame>
          <p:nvGraphicFramePr>
            <p:cNvPr id="12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4169411"/>
                </p:ext>
              </p:extLst>
            </p:nvPr>
          </p:nvGraphicFramePr>
          <p:xfrm>
            <a:off x="850354" y="5354031"/>
            <a:ext cx="1353186" cy="9907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961" name="Equation" r:id="rId5" imgW="365868" imgH="251424" progId="Equation.3">
                    <p:embed/>
                  </p:oleObj>
                </mc:Choice>
                <mc:Fallback>
                  <p:oleObj name="Equation" r:id="rId5" imgW="365868" imgH="2514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0354" y="5354031"/>
                          <a:ext cx="1353186" cy="9907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1710927" y="2432020"/>
            <a:ext cx="6457950" cy="729569"/>
            <a:chOff x="294640" y="4158872"/>
            <a:chExt cx="8610600" cy="972758"/>
          </a:xfrm>
        </p:grpSpPr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2731313" y="4344924"/>
              <a:ext cx="6173927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100" b="1" dirty="0">
                  <a:solidFill>
                    <a:srgbClr val="000404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适合于任何热机，</a:t>
              </a:r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94640" y="4290857"/>
              <a:ext cx="1320800" cy="64017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med" len="lg"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100" b="1">
                  <a:solidFill>
                    <a:srgbClr val="04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3.   </a:t>
              </a:r>
              <a:endParaRPr lang="en-US" altLang="zh-CN" sz="2100" b="1" dirty="0">
                <a:solidFill>
                  <a:srgbClr val="04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0041362"/>
                </p:ext>
              </p:extLst>
            </p:nvPr>
          </p:nvGraphicFramePr>
          <p:xfrm>
            <a:off x="838779" y="4158872"/>
            <a:ext cx="1951335" cy="9727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962" name="Equation" r:id="rId7" imgW="19011956" imgH="8282952" progId="Equation.DSMT4">
                    <p:embed/>
                  </p:oleObj>
                </mc:Choice>
                <mc:Fallback>
                  <p:oleObj name="Equation" r:id="rId7" imgW="19011956" imgH="828295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779" y="4158872"/>
                          <a:ext cx="1951335" cy="97275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6023859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0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2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42" name="Group 2"/>
          <p:cNvGrpSpPr>
            <a:grpSpLocks/>
          </p:cNvGrpSpPr>
          <p:nvPr/>
        </p:nvGrpSpPr>
        <p:grpSpPr bwMode="auto">
          <a:xfrm>
            <a:off x="2457926" y="609353"/>
            <a:ext cx="4457700" cy="484585"/>
            <a:chOff x="748" y="1052"/>
            <a:chExt cx="3744" cy="407"/>
          </a:xfrm>
        </p:grpSpPr>
        <p:sp>
          <p:nvSpPr>
            <p:cNvPr id="56372" name="Text Box 3"/>
            <p:cNvSpPr txBox="1">
              <a:spLocks noChangeArrowheads="1"/>
            </p:cNvSpPr>
            <p:nvPr/>
          </p:nvSpPr>
          <p:spPr bwMode="auto">
            <a:xfrm>
              <a:off x="748" y="1071"/>
              <a:ext cx="374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</a:rPr>
                <a:t> </a:t>
              </a:r>
              <a:r>
                <a:rPr lang="zh-CN" altLang="en-US" sz="2400" b="1">
                  <a:solidFill>
                    <a:srgbClr val="000000"/>
                  </a:solidFill>
                </a:rPr>
                <a:t>图中两卡诺循环                吗 ？</a:t>
              </a:r>
            </a:p>
          </p:txBody>
        </p:sp>
        <p:graphicFrame>
          <p:nvGraphicFramePr>
            <p:cNvPr id="56341" name="Object 4"/>
            <p:cNvGraphicFramePr>
              <a:graphicFrameLocks noChangeAspect="1"/>
            </p:cNvGraphicFramePr>
            <p:nvPr/>
          </p:nvGraphicFramePr>
          <p:xfrm>
            <a:off x="2826" y="1052"/>
            <a:ext cx="816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30" name="公式" r:id="rId3" imgW="698400" imgH="317160" progId="Equation.3">
                    <p:embed/>
                  </p:oleObj>
                </mc:Choice>
                <mc:Fallback>
                  <p:oleObj name="公式" r:id="rId3" imgW="6984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6" y="1052"/>
                          <a:ext cx="816" cy="3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44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998553"/>
              </p:ext>
            </p:extLst>
          </p:nvPr>
        </p:nvGraphicFramePr>
        <p:xfrm>
          <a:off x="2418588" y="4030266"/>
          <a:ext cx="10858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631" name="公式" r:id="rId5" imgW="698400" imgH="317160" progId="Equation.3">
                  <p:embed/>
                </p:oleObj>
              </mc:Choice>
              <mc:Fallback>
                <p:oleObj name="公式" r:id="rId5" imgW="6984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8588" y="4030266"/>
                        <a:ext cx="10858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FFFF">
                                    <a:gamma/>
                                    <a:shade val="76078"/>
                                    <a:invGamma/>
                                  </a:srgbClr>
                                </a:gs>
                                <a:gs pos="50000">
                                  <a:srgbClr val="CCFFFF"/>
                                </a:gs>
                                <a:gs pos="100000">
                                  <a:srgbClr val="CCFFFF">
                                    <a:gamma/>
                                    <a:shade val="76078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947019"/>
              </p:ext>
            </p:extLst>
          </p:nvPr>
        </p:nvGraphicFramePr>
        <p:xfrm>
          <a:off x="5939028" y="4030266"/>
          <a:ext cx="10858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632" name="公式" r:id="rId6" imgW="698400" imgH="317160" progId="Equation.3">
                  <p:embed/>
                </p:oleObj>
              </mc:Choice>
              <mc:Fallback>
                <p:oleObj name="公式" r:id="rId6" imgW="6984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028" y="4030266"/>
                        <a:ext cx="10858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FFFF">
                                    <a:gamma/>
                                    <a:shade val="76078"/>
                                    <a:invGamma/>
                                  </a:srgbClr>
                                </a:gs>
                                <a:gs pos="50000">
                                  <a:srgbClr val="CCFFFF"/>
                                </a:gs>
                                <a:gs pos="100000">
                                  <a:srgbClr val="CCFFFF">
                                    <a:gamma/>
                                    <a:shade val="76078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343" name="Group 7"/>
          <p:cNvGrpSpPr>
            <a:grpSpLocks/>
          </p:cNvGrpSpPr>
          <p:nvPr/>
        </p:nvGrpSpPr>
        <p:grpSpPr bwMode="auto">
          <a:xfrm>
            <a:off x="1618489" y="1858566"/>
            <a:ext cx="2794397" cy="2114550"/>
            <a:chOff x="528" y="1728"/>
            <a:chExt cx="2347" cy="1776"/>
          </a:xfrm>
        </p:grpSpPr>
        <p:sp>
          <p:nvSpPr>
            <p:cNvPr id="56362" name="Freeform 9" descr="浅色下对角线"/>
            <p:cNvSpPr>
              <a:spLocks/>
            </p:cNvSpPr>
            <p:nvPr/>
          </p:nvSpPr>
          <p:spPr bwMode="auto">
            <a:xfrm>
              <a:off x="1893" y="2510"/>
              <a:ext cx="617" cy="596"/>
            </a:xfrm>
            <a:custGeom>
              <a:avLst/>
              <a:gdLst>
                <a:gd name="T0" fmla="*/ 0 w 617"/>
                <a:gd name="T1" fmla="*/ 0 h 596"/>
                <a:gd name="T2" fmla="*/ 178 w 617"/>
                <a:gd name="T3" fmla="*/ 61 h 596"/>
                <a:gd name="T4" fmla="*/ 322 w 617"/>
                <a:gd name="T5" fmla="*/ 103 h 596"/>
                <a:gd name="T6" fmla="*/ 486 w 617"/>
                <a:gd name="T7" fmla="*/ 397 h 596"/>
                <a:gd name="T8" fmla="*/ 617 w 617"/>
                <a:gd name="T9" fmla="*/ 596 h 596"/>
                <a:gd name="T10" fmla="*/ 500 w 617"/>
                <a:gd name="T11" fmla="*/ 596 h 596"/>
                <a:gd name="T12" fmla="*/ 473 w 617"/>
                <a:gd name="T13" fmla="*/ 589 h 596"/>
                <a:gd name="T14" fmla="*/ 346 w 617"/>
                <a:gd name="T15" fmla="*/ 586 h 596"/>
                <a:gd name="T16" fmla="*/ 177 w 617"/>
                <a:gd name="T17" fmla="*/ 340 h 596"/>
                <a:gd name="T18" fmla="*/ 0 w 617"/>
                <a:gd name="T19" fmla="*/ 0 h 5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7"/>
                <a:gd name="T31" fmla="*/ 0 h 596"/>
                <a:gd name="T32" fmla="*/ 617 w 617"/>
                <a:gd name="T33" fmla="*/ 596 h 5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7" h="596">
                  <a:moveTo>
                    <a:pt x="0" y="0"/>
                  </a:moveTo>
                  <a:lnTo>
                    <a:pt x="178" y="61"/>
                  </a:lnTo>
                  <a:lnTo>
                    <a:pt x="322" y="103"/>
                  </a:lnTo>
                  <a:lnTo>
                    <a:pt x="486" y="397"/>
                  </a:lnTo>
                  <a:lnTo>
                    <a:pt x="617" y="596"/>
                  </a:lnTo>
                  <a:lnTo>
                    <a:pt x="500" y="596"/>
                  </a:lnTo>
                  <a:lnTo>
                    <a:pt x="473" y="589"/>
                  </a:lnTo>
                  <a:lnTo>
                    <a:pt x="346" y="586"/>
                  </a:lnTo>
                  <a:lnTo>
                    <a:pt x="177" y="340"/>
                  </a:lnTo>
                  <a:lnTo>
                    <a:pt x="0" y="0"/>
                  </a:lnTo>
                  <a:close/>
                </a:path>
              </a:pathLst>
            </a:custGeom>
            <a:pattFill prst="ltDnDiag">
              <a:fgClr>
                <a:srgbClr val="99CCFF"/>
              </a:fgClr>
              <a:bgClr>
                <a:srgbClr val="FFFFFF"/>
              </a:bgClr>
            </a:pattFill>
            <a:ln w="19050" cap="flat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63" name="Freeform 10" descr="浅色下对角线"/>
            <p:cNvSpPr>
              <a:spLocks/>
            </p:cNvSpPr>
            <p:nvPr/>
          </p:nvSpPr>
          <p:spPr bwMode="auto">
            <a:xfrm>
              <a:off x="1303" y="1845"/>
              <a:ext cx="624" cy="1234"/>
            </a:xfrm>
            <a:custGeom>
              <a:avLst/>
              <a:gdLst>
                <a:gd name="T0" fmla="*/ 0 w 624"/>
                <a:gd name="T1" fmla="*/ 0 h 1234"/>
                <a:gd name="T2" fmla="*/ 123 w 624"/>
                <a:gd name="T3" fmla="*/ 253 h 1234"/>
                <a:gd name="T4" fmla="*/ 240 w 624"/>
                <a:gd name="T5" fmla="*/ 425 h 1234"/>
                <a:gd name="T6" fmla="*/ 370 w 624"/>
                <a:gd name="T7" fmla="*/ 548 h 1234"/>
                <a:gd name="T8" fmla="*/ 473 w 624"/>
                <a:gd name="T9" fmla="*/ 870 h 1234"/>
                <a:gd name="T10" fmla="*/ 528 w 624"/>
                <a:gd name="T11" fmla="*/ 1028 h 1234"/>
                <a:gd name="T12" fmla="*/ 624 w 624"/>
                <a:gd name="T13" fmla="*/ 1234 h 1234"/>
                <a:gd name="T14" fmla="*/ 322 w 624"/>
                <a:gd name="T15" fmla="*/ 1186 h 1234"/>
                <a:gd name="T16" fmla="*/ 240 w 624"/>
                <a:gd name="T17" fmla="*/ 1008 h 1234"/>
                <a:gd name="T18" fmla="*/ 151 w 624"/>
                <a:gd name="T19" fmla="*/ 754 h 1234"/>
                <a:gd name="T20" fmla="*/ 68 w 624"/>
                <a:gd name="T21" fmla="*/ 438 h 1234"/>
                <a:gd name="T22" fmla="*/ 0 w 624"/>
                <a:gd name="T23" fmla="*/ 0 h 12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4"/>
                <a:gd name="T37" fmla="*/ 0 h 1234"/>
                <a:gd name="T38" fmla="*/ 624 w 624"/>
                <a:gd name="T39" fmla="*/ 1234 h 12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4" h="1234">
                  <a:moveTo>
                    <a:pt x="0" y="0"/>
                  </a:moveTo>
                  <a:lnTo>
                    <a:pt x="123" y="253"/>
                  </a:lnTo>
                  <a:lnTo>
                    <a:pt x="240" y="425"/>
                  </a:lnTo>
                  <a:lnTo>
                    <a:pt x="370" y="548"/>
                  </a:lnTo>
                  <a:lnTo>
                    <a:pt x="473" y="870"/>
                  </a:lnTo>
                  <a:lnTo>
                    <a:pt x="528" y="1028"/>
                  </a:lnTo>
                  <a:lnTo>
                    <a:pt x="624" y="1234"/>
                  </a:lnTo>
                  <a:lnTo>
                    <a:pt x="322" y="1186"/>
                  </a:lnTo>
                  <a:lnTo>
                    <a:pt x="240" y="1008"/>
                  </a:lnTo>
                  <a:lnTo>
                    <a:pt x="151" y="754"/>
                  </a:lnTo>
                  <a:lnTo>
                    <a:pt x="68" y="438"/>
                  </a:lnTo>
                  <a:lnTo>
                    <a:pt x="0" y="0"/>
                  </a:lnTo>
                  <a:close/>
                </a:path>
              </a:pathLst>
            </a:custGeom>
            <a:pattFill prst="ltDnDiag">
              <a:fgClr>
                <a:srgbClr val="FF33CC"/>
              </a:fgClr>
              <a:bgClr>
                <a:srgbClr val="FFFFFF"/>
              </a:bgClr>
            </a:pattFill>
            <a:ln w="19050" cap="flat" cmpd="sng">
              <a:solidFill>
                <a:srgbClr val="CC0099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64" name="Line 11"/>
            <p:cNvSpPr>
              <a:spLocks noChangeShapeType="1"/>
            </p:cNvSpPr>
            <p:nvPr/>
          </p:nvSpPr>
          <p:spPr bwMode="auto">
            <a:xfrm flipV="1">
              <a:off x="768" y="1728"/>
              <a:ext cx="0" cy="153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65" name="Line 12"/>
            <p:cNvSpPr>
              <a:spLocks noChangeShapeType="1"/>
            </p:cNvSpPr>
            <p:nvPr/>
          </p:nvSpPr>
          <p:spPr bwMode="auto">
            <a:xfrm>
              <a:off x="768" y="3264"/>
              <a:ext cx="18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66" name="Freeform 13"/>
            <p:cNvSpPr>
              <a:spLocks/>
            </p:cNvSpPr>
            <p:nvPr/>
          </p:nvSpPr>
          <p:spPr bwMode="auto">
            <a:xfrm>
              <a:off x="946" y="1790"/>
              <a:ext cx="1694" cy="1325"/>
            </a:xfrm>
            <a:custGeom>
              <a:avLst/>
              <a:gdLst>
                <a:gd name="T0" fmla="*/ 0 w 1694"/>
                <a:gd name="T1" fmla="*/ 0 h 1325"/>
                <a:gd name="T2" fmla="*/ 103 w 1694"/>
                <a:gd name="T3" fmla="*/ 691 h 1325"/>
                <a:gd name="T4" fmla="*/ 295 w 1694"/>
                <a:gd name="T5" fmla="*/ 1015 h 1325"/>
                <a:gd name="T6" fmla="*/ 590 w 1694"/>
                <a:gd name="T7" fmla="*/ 1207 h 1325"/>
                <a:gd name="T8" fmla="*/ 1248 w 1694"/>
                <a:gd name="T9" fmla="*/ 1306 h 1325"/>
                <a:gd name="T10" fmla="*/ 1694 w 1694"/>
                <a:gd name="T11" fmla="*/ 1323 h 13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94"/>
                <a:gd name="T19" fmla="*/ 0 h 1325"/>
                <a:gd name="T20" fmla="*/ 1694 w 1694"/>
                <a:gd name="T21" fmla="*/ 1325 h 13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94" h="1325">
                  <a:moveTo>
                    <a:pt x="0" y="0"/>
                  </a:moveTo>
                  <a:cubicBezTo>
                    <a:pt x="17" y="115"/>
                    <a:pt x="54" y="522"/>
                    <a:pt x="103" y="691"/>
                  </a:cubicBezTo>
                  <a:cubicBezTo>
                    <a:pt x="152" y="860"/>
                    <a:pt x="214" y="929"/>
                    <a:pt x="295" y="1015"/>
                  </a:cubicBezTo>
                  <a:cubicBezTo>
                    <a:pt x="376" y="1101"/>
                    <a:pt x="431" y="1158"/>
                    <a:pt x="590" y="1207"/>
                  </a:cubicBezTo>
                  <a:cubicBezTo>
                    <a:pt x="749" y="1256"/>
                    <a:pt x="1064" y="1287"/>
                    <a:pt x="1248" y="1306"/>
                  </a:cubicBezTo>
                  <a:cubicBezTo>
                    <a:pt x="1432" y="1325"/>
                    <a:pt x="1601" y="1320"/>
                    <a:pt x="1694" y="1323"/>
                  </a:cubicBez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56333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3888680"/>
                </p:ext>
              </p:extLst>
            </p:nvPr>
          </p:nvGraphicFramePr>
          <p:xfrm>
            <a:off x="2671" y="2975"/>
            <a:ext cx="204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33" name="Equation" r:id="rId8" imgW="253800" imgH="317160" progId="Equation.3">
                    <p:embed/>
                  </p:oleObj>
                </mc:Choice>
                <mc:Fallback>
                  <p:oleObj name="Equation" r:id="rId8" imgW="2538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1" y="2975"/>
                          <a:ext cx="204" cy="2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34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0321363"/>
                </p:ext>
              </p:extLst>
            </p:nvPr>
          </p:nvGraphicFramePr>
          <p:xfrm>
            <a:off x="2579" y="2533"/>
            <a:ext cx="172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34" name="Equation" r:id="rId10" imgW="215640" imgH="317160" progId="Equation.3">
                    <p:embed/>
                  </p:oleObj>
                </mc:Choice>
                <mc:Fallback>
                  <p:oleObj name="Equation" r:id="rId10" imgW="21564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9" y="2533"/>
                          <a:ext cx="172" cy="22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67" name="Line 16"/>
            <p:cNvSpPr>
              <a:spLocks noChangeShapeType="1"/>
            </p:cNvSpPr>
            <p:nvPr/>
          </p:nvSpPr>
          <p:spPr bwMode="auto">
            <a:xfrm>
              <a:off x="1759" y="2673"/>
              <a:ext cx="39" cy="107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68" name="Line 17"/>
            <p:cNvSpPr>
              <a:spLocks noChangeShapeType="1"/>
            </p:cNvSpPr>
            <p:nvPr/>
          </p:nvSpPr>
          <p:spPr bwMode="auto">
            <a:xfrm flipH="1" flipV="1">
              <a:off x="2330" y="2824"/>
              <a:ext cx="28" cy="5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med" len="med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69" name="Line 18"/>
            <p:cNvSpPr>
              <a:spLocks noChangeShapeType="1"/>
            </p:cNvSpPr>
            <p:nvPr/>
          </p:nvSpPr>
          <p:spPr bwMode="auto">
            <a:xfrm flipH="1" flipV="1">
              <a:off x="1386" y="2352"/>
              <a:ext cx="29" cy="116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70" name="Freeform 19"/>
            <p:cNvSpPr>
              <a:spLocks/>
            </p:cNvSpPr>
            <p:nvPr/>
          </p:nvSpPr>
          <p:spPr bwMode="auto">
            <a:xfrm>
              <a:off x="1262" y="1749"/>
              <a:ext cx="1255" cy="939"/>
            </a:xfrm>
            <a:custGeom>
              <a:avLst/>
              <a:gdLst>
                <a:gd name="T0" fmla="*/ 0 w 1255"/>
                <a:gd name="T1" fmla="*/ 0 h 939"/>
                <a:gd name="T2" fmla="*/ 156 w 1255"/>
                <a:gd name="T3" fmla="*/ 335 h 939"/>
                <a:gd name="T4" fmla="*/ 404 w 1255"/>
                <a:gd name="T5" fmla="*/ 630 h 939"/>
                <a:gd name="T6" fmla="*/ 754 w 1255"/>
                <a:gd name="T7" fmla="*/ 809 h 939"/>
                <a:gd name="T8" fmla="*/ 1255 w 1255"/>
                <a:gd name="T9" fmla="*/ 939 h 9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5"/>
                <a:gd name="T16" fmla="*/ 0 h 939"/>
                <a:gd name="T17" fmla="*/ 1255 w 1255"/>
                <a:gd name="T18" fmla="*/ 939 h 9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5" h="939">
                  <a:moveTo>
                    <a:pt x="0" y="0"/>
                  </a:moveTo>
                  <a:cubicBezTo>
                    <a:pt x="26" y="56"/>
                    <a:pt x="89" y="230"/>
                    <a:pt x="156" y="335"/>
                  </a:cubicBezTo>
                  <a:cubicBezTo>
                    <a:pt x="223" y="440"/>
                    <a:pt x="304" y="551"/>
                    <a:pt x="404" y="630"/>
                  </a:cubicBezTo>
                  <a:cubicBezTo>
                    <a:pt x="504" y="709"/>
                    <a:pt x="612" y="758"/>
                    <a:pt x="754" y="809"/>
                  </a:cubicBezTo>
                  <a:cubicBezTo>
                    <a:pt x="896" y="860"/>
                    <a:pt x="1151" y="912"/>
                    <a:pt x="1255" y="939"/>
                  </a:cubicBez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71" name="Line 20"/>
            <p:cNvSpPr>
              <a:spLocks noChangeShapeType="1"/>
            </p:cNvSpPr>
            <p:nvPr/>
          </p:nvSpPr>
          <p:spPr bwMode="auto">
            <a:xfrm>
              <a:off x="2064" y="2841"/>
              <a:ext cx="33" cy="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56335" name="Object 21"/>
            <p:cNvGraphicFramePr>
              <a:graphicFrameLocks noChangeAspect="1"/>
            </p:cNvGraphicFramePr>
            <p:nvPr/>
          </p:nvGraphicFramePr>
          <p:xfrm>
            <a:off x="2016" y="2592"/>
            <a:ext cx="21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35" name="公式" r:id="rId12" imgW="291960" imgH="317160" progId="Equation.3">
                    <p:embed/>
                  </p:oleObj>
                </mc:Choice>
                <mc:Fallback>
                  <p:oleObj name="公式" r:id="rId12" imgW="29196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2592"/>
                          <a:ext cx="218" cy="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36" name="Object 22"/>
            <p:cNvGraphicFramePr>
              <a:graphicFrameLocks noChangeAspect="1"/>
            </p:cNvGraphicFramePr>
            <p:nvPr/>
          </p:nvGraphicFramePr>
          <p:xfrm>
            <a:off x="1473" y="2496"/>
            <a:ext cx="20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36" name="公式" r:id="rId14" imgW="266400" imgH="317160" progId="Equation.3">
                    <p:embed/>
                  </p:oleObj>
                </mc:Choice>
                <mc:Fallback>
                  <p:oleObj name="公式" r:id="rId14" imgW="2664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3" y="2496"/>
                          <a:ext cx="20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37" name="Object 23"/>
            <p:cNvGraphicFramePr>
              <a:graphicFrameLocks noChangeAspect="1"/>
            </p:cNvGraphicFramePr>
            <p:nvPr/>
          </p:nvGraphicFramePr>
          <p:xfrm>
            <a:off x="1776" y="1728"/>
            <a:ext cx="768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37" name="公式" r:id="rId16" imgW="799920" imgH="317160" progId="Equation.3">
                    <p:embed/>
                  </p:oleObj>
                </mc:Choice>
                <mc:Fallback>
                  <p:oleObj name="公式" r:id="rId16" imgW="7999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728"/>
                          <a:ext cx="768" cy="3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38" name="Object 24"/>
            <p:cNvGraphicFramePr>
              <a:graphicFrameLocks noChangeAspect="1"/>
            </p:cNvGraphicFramePr>
            <p:nvPr/>
          </p:nvGraphicFramePr>
          <p:xfrm>
            <a:off x="528" y="1776"/>
            <a:ext cx="226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38" name="Equation" r:id="rId18" imgW="203040" imgH="241200" progId="Equation.3">
                    <p:embed/>
                  </p:oleObj>
                </mc:Choice>
                <mc:Fallback>
                  <p:oleObj name="Equation" r:id="rId18" imgW="2030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776"/>
                          <a:ext cx="226" cy="2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39" name="Object 25"/>
            <p:cNvGraphicFramePr>
              <a:graphicFrameLocks noChangeAspect="1"/>
            </p:cNvGraphicFramePr>
            <p:nvPr/>
          </p:nvGraphicFramePr>
          <p:xfrm>
            <a:off x="768" y="3264"/>
            <a:ext cx="18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39" name="Equation" r:id="rId20" imgW="164880" imgH="190440" progId="Equation.3">
                    <p:embed/>
                  </p:oleObj>
                </mc:Choice>
                <mc:Fallback>
                  <p:oleObj name="Equation" r:id="rId20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3264"/>
                          <a:ext cx="187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40" name="Object 26"/>
            <p:cNvGraphicFramePr>
              <a:graphicFrameLocks noChangeAspect="1"/>
            </p:cNvGraphicFramePr>
            <p:nvPr/>
          </p:nvGraphicFramePr>
          <p:xfrm>
            <a:off x="2309" y="3264"/>
            <a:ext cx="21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40" name="Equation" r:id="rId22" imgW="215640" imgH="241200" progId="Equation.3">
                    <p:embed/>
                  </p:oleObj>
                </mc:Choice>
                <mc:Fallback>
                  <p:oleObj name="Equation" r:id="rId22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9" y="3264"/>
                          <a:ext cx="215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344" name="Group 27"/>
          <p:cNvGrpSpPr>
            <a:grpSpLocks/>
          </p:cNvGrpSpPr>
          <p:nvPr/>
        </p:nvGrpSpPr>
        <p:grpSpPr bwMode="auto">
          <a:xfrm>
            <a:off x="948690" y="519113"/>
            <a:ext cx="1257300" cy="628650"/>
            <a:chOff x="384" y="480"/>
            <a:chExt cx="1056" cy="52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4476" name="AutoShape 28"/>
            <p:cNvSpPr>
              <a:spLocks noChangeArrowheads="1"/>
            </p:cNvSpPr>
            <p:nvPr/>
          </p:nvSpPr>
          <p:spPr bwMode="auto">
            <a:xfrm>
              <a:off x="384" y="480"/>
              <a:ext cx="1056" cy="528"/>
            </a:xfrm>
            <a:prstGeom prst="horizontalScroll">
              <a:avLst>
                <a:gd name="adj" fmla="val 12500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chemeClr val="tx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56360" name="Text Box 29"/>
            <p:cNvSpPr txBox="1">
              <a:spLocks noChangeArrowheads="1"/>
            </p:cNvSpPr>
            <p:nvPr/>
          </p:nvSpPr>
          <p:spPr bwMode="auto">
            <a:xfrm>
              <a:off x="576" y="576"/>
              <a:ext cx="864" cy="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讨  论</a:t>
              </a:r>
            </a:p>
          </p:txBody>
        </p:sp>
      </p:grpSp>
      <p:grpSp>
        <p:nvGrpSpPr>
          <p:cNvPr id="56345" name="Group 30"/>
          <p:cNvGrpSpPr>
            <a:grpSpLocks/>
          </p:cNvGrpSpPr>
          <p:nvPr/>
        </p:nvGrpSpPr>
        <p:grpSpPr bwMode="auto">
          <a:xfrm>
            <a:off x="4910329" y="1803797"/>
            <a:ext cx="2801541" cy="2114550"/>
            <a:chOff x="3168" y="1728"/>
            <a:chExt cx="2353" cy="1776"/>
          </a:xfrm>
        </p:grpSpPr>
        <p:grpSp>
          <p:nvGrpSpPr>
            <p:cNvPr id="56346" name="Group 31"/>
            <p:cNvGrpSpPr>
              <a:grpSpLocks/>
            </p:cNvGrpSpPr>
            <p:nvPr/>
          </p:nvGrpSpPr>
          <p:grpSpPr bwMode="auto">
            <a:xfrm>
              <a:off x="3168" y="1728"/>
              <a:ext cx="2112" cy="1776"/>
              <a:chOff x="624" y="1824"/>
              <a:chExt cx="2112" cy="1776"/>
            </a:xfrm>
          </p:grpSpPr>
          <p:sp>
            <p:nvSpPr>
              <p:cNvPr id="56357" name="Line 33"/>
              <p:cNvSpPr>
                <a:spLocks noChangeShapeType="1"/>
              </p:cNvSpPr>
              <p:nvPr/>
            </p:nvSpPr>
            <p:spPr bwMode="auto">
              <a:xfrm flipV="1">
                <a:off x="864" y="1824"/>
                <a:ext cx="0" cy="153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58" name="Line 34"/>
              <p:cNvSpPr>
                <a:spLocks noChangeShapeType="1"/>
              </p:cNvSpPr>
              <p:nvPr/>
            </p:nvSpPr>
            <p:spPr bwMode="auto">
              <a:xfrm>
                <a:off x="864" y="3360"/>
                <a:ext cx="18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56330" name="Object 35"/>
              <p:cNvGraphicFramePr>
                <a:graphicFrameLocks noChangeAspect="1"/>
              </p:cNvGraphicFramePr>
              <p:nvPr/>
            </p:nvGraphicFramePr>
            <p:xfrm>
              <a:off x="624" y="1872"/>
              <a:ext cx="226" cy="2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7641" name="Equation" r:id="rId24" imgW="203040" imgH="241200" progId="Equation.3">
                      <p:embed/>
                    </p:oleObj>
                  </mc:Choice>
                  <mc:Fallback>
                    <p:oleObj name="Equation" r:id="rId24" imgW="20304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" y="1872"/>
                            <a:ext cx="226" cy="2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331" name="Object 36"/>
              <p:cNvGraphicFramePr>
                <a:graphicFrameLocks noChangeAspect="1"/>
              </p:cNvGraphicFramePr>
              <p:nvPr/>
            </p:nvGraphicFramePr>
            <p:xfrm>
              <a:off x="864" y="3360"/>
              <a:ext cx="187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7642" name="Equation" r:id="rId25" imgW="164880" imgH="190440" progId="Equation.3">
                      <p:embed/>
                    </p:oleObj>
                  </mc:Choice>
                  <mc:Fallback>
                    <p:oleObj name="Equation" r:id="rId25" imgW="16488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4" y="3360"/>
                            <a:ext cx="187" cy="21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332" name="Object 37"/>
              <p:cNvGraphicFramePr>
                <a:graphicFrameLocks noChangeAspect="1"/>
              </p:cNvGraphicFramePr>
              <p:nvPr/>
            </p:nvGraphicFramePr>
            <p:xfrm>
              <a:off x="2405" y="3360"/>
              <a:ext cx="21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7643" name="Equation" r:id="rId26" imgW="215640" imgH="241200" progId="Equation.3">
                      <p:embed/>
                    </p:oleObj>
                  </mc:Choice>
                  <mc:Fallback>
                    <p:oleObj name="Equation" r:id="rId26" imgW="21564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05" y="3360"/>
                            <a:ext cx="215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6347" name="Freeform 38" descr="浅色下对角线"/>
            <p:cNvSpPr>
              <a:spLocks/>
            </p:cNvSpPr>
            <p:nvPr/>
          </p:nvSpPr>
          <p:spPr bwMode="auto">
            <a:xfrm>
              <a:off x="3798" y="1794"/>
              <a:ext cx="570" cy="1292"/>
            </a:xfrm>
            <a:custGeom>
              <a:avLst/>
              <a:gdLst>
                <a:gd name="T0" fmla="*/ 60 w 570"/>
                <a:gd name="T1" fmla="*/ 150 h 1292"/>
                <a:gd name="T2" fmla="*/ 162 w 570"/>
                <a:gd name="T3" fmla="*/ 390 h 1292"/>
                <a:gd name="T4" fmla="*/ 248 w 570"/>
                <a:gd name="T5" fmla="*/ 572 h 1292"/>
                <a:gd name="T6" fmla="*/ 330 w 570"/>
                <a:gd name="T7" fmla="*/ 723 h 1292"/>
                <a:gd name="T8" fmla="*/ 397 w 570"/>
                <a:gd name="T9" fmla="*/ 962 h 1292"/>
                <a:gd name="T10" fmla="*/ 570 w 570"/>
                <a:gd name="T11" fmla="*/ 1292 h 1292"/>
                <a:gd name="T12" fmla="*/ 344 w 570"/>
                <a:gd name="T13" fmla="*/ 1182 h 1292"/>
                <a:gd name="T14" fmla="*/ 241 w 570"/>
                <a:gd name="T15" fmla="*/ 1113 h 1292"/>
                <a:gd name="T16" fmla="*/ 145 w 570"/>
                <a:gd name="T17" fmla="*/ 839 h 1292"/>
                <a:gd name="T18" fmla="*/ 69 w 570"/>
                <a:gd name="T19" fmla="*/ 496 h 1292"/>
                <a:gd name="T20" fmla="*/ 0 w 570"/>
                <a:gd name="T21" fmla="*/ 0 h 12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70"/>
                <a:gd name="T34" fmla="*/ 0 h 1292"/>
                <a:gd name="T35" fmla="*/ 570 w 570"/>
                <a:gd name="T36" fmla="*/ 1292 h 129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70" h="1292">
                  <a:moveTo>
                    <a:pt x="60" y="150"/>
                  </a:moveTo>
                  <a:lnTo>
                    <a:pt x="162" y="390"/>
                  </a:lnTo>
                  <a:lnTo>
                    <a:pt x="248" y="572"/>
                  </a:lnTo>
                  <a:lnTo>
                    <a:pt x="330" y="723"/>
                  </a:lnTo>
                  <a:lnTo>
                    <a:pt x="397" y="962"/>
                  </a:lnTo>
                  <a:lnTo>
                    <a:pt x="570" y="1292"/>
                  </a:lnTo>
                  <a:lnTo>
                    <a:pt x="344" y="1182"/>
                  </a:lnTo>
                  <a:lnTo>
                    <a:pt x="241" y="1113"/>
                  </a:lnTo>
                  <a:lnTo>
                    <a:pt x="145" y="839"/>
                  </a:lnTo>
                  <a:lnTo>
                    <a:pt x="69" y="496"/>
                  </a:lnTo>
                  <a:lnTo>
                    <a:pt x="0" y="0"/>
                  </a:lnTo>
                </a:path>
              </a:pathLst>
            </a:custGeom>
            <a:pattFill prst="ltDnDiag">
              <a:fgClr>
                <a:srgbClr val="FF33CC"/>
              </a:fgClr>
              <a:bgClr>
                <a:schemeClr val="bg1"/>
              </a:bgClr>
            </a:pattFill>
            <a:ln w="19050" cap="flat" cmpd="sng">
              <a:solidFill>
                <a:srgbClr val="CC0099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48" name="Freeform 39" descr="浅色下对角线"/>
            <p:cNvSpPr>
              <a:spLocks/>
            </p:cNvSpPr>
            <p:nvPr/>
          </p:nvSpPr>
          <p:spPr bwMode="auto">
            <a:xfrm>
              <a:off x="4416" y="2400"/>
              <a:ext cx="733" cy="786"/>
            </a:xfrm>
            <a:custGeom>
              <a:avLst/>
              <a:gdLst>
                <a:gd name="T0" fmla="*/ 0 w 733"/>
                <a:gd name="T1" fmla="*/ 0 h 786"/>
                <a:gd name="T2" fmla="*/ 110 w 733"/>
                <a:gd name="T3" fmla="*/ 89 h 786"/>
                <a:gd name="T4" fmla="*/ 220 w 733"/>
                <a:gd name="T5" fmla="*/ 144 h 786"/>
                <a:gd name="T6" fmla="*/ 361 w 733"/>
                <a:gd name="T7" fmla="*/ 186 h 786"/>
                <a:gd name="T8" fmla="*/ 373 w 733"/>
                <a:gd name="T9" fmla="*/ 192 h 786"/>
                <a:gd name="T10" fmla="*/ 451 w 733"/>
                <a:gd name="T11" fmla="*/ 354 h 786"/>
                <a:gd name="T12" fmla="*/ 535 w 733"/>
                <a:gd name="T13" fmla="*/ 510 h 786"/>
                <a:gd name="T14" fmla="*/ 733 w 733"/>
                <a:gd name="T15" fmla="*/ 786 h 786"/>
                <a:gd name="T16" fmla="*/ 631 w 733"/>
                <a:gd name="T17" fmla="*/ 782 h 786"/>
                <a:gd name="T18" fmla="*/ 475 w 733"/>
                <a:gd name="T19" fmla="*/ 768 h 786"/>
                <a:gd name="T20" fmla="*/ 343 w 733"/>
                <a:gd name="T21" fmla="*/ 594 h 786"/>
                <a:gd name="T22" fmla="*/ 199 w 733"/>
                <a:gd name="T23" fmla="*/ 372 h 786"/>
                <a:gd name="T24" fmla="*/ 0 w 733"/>
                <a:gd name="T25" fmla="*/ 0 h 7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3"/>
                <a:gd name="T40" fmla="*/ 0 h 786"/>
                <a:gd name="T41" fmla="*/ 733 w 733"/>
                <a:gd name="T42" fmla="*/ 786 h 78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3" h="786">
                  <a:moveTo>
                    <a:pt x="0" y="0"/>
                  </a:moveTo>
                  <a:lnTo>
                    <a:pt x="110" y="89"/>
                  </a:lnTo>
                  <a:lnTo>
                    <a:pt x="220" y="144"/>
                  </a:lnTo>
                  <a:lnTo>
                    <a:pt x="361" y="186"/>
                  </a:lnTo>
                  <a:lnTo>
                    <a:pt x="373" y="192"/>
                  </a:lnTo>
                  <a:lnTo>
                    <a:pt x="451" y="354"/>
                  </a:lnTo>
                  <a:lnTo>
                    <a:pt x="535" y="510"/>
                  </a:lnTo>
                  <a:lnTo>
                    <a:pt x="733" y="786"/>
                  </a:lnTo>
                  <a:lnTo>
                    <a:pt x="631" y="782"/>
                  </a:lnTo>
                  <a:lnTo>
                    <a:pt x="475" y="768"/>
                  </a:lnTo>
                  <a:lnTo>
                    <a:pt x="343" y="594"/>
                  </a:lnTo>
                  <a:lnTo>
                    <a:pt x="199" y="372"/>
                  </a:lnTo>
                  <a:lnTo>
                    <a:pt x="0" y="0"/>
                  </a:lnTo>
                  <a:close/>
                </a:path>
              </a:pathLst>
            </a:custGeom>
            <a:pattFill prst="ltDnDiag">
              <a:fgClr>
                <a:srgbClr val="99CCFF"/>
              </a:fgClr>
              <a:bgClr>
                <a:srgbClr val="FFFFFF"/>
              </a:bgClr>
            </a:pattFill>
            <a:ln w="19050" cap="flat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49" name="Freeform 40"/>
            <p:cNvSpPr>
              <a:spLocks/>
            </p:cNvSpPr>
            <p:nvPr/>
          </p:nvSpPr>
          <p:spPr bwMode="auto">
            <a:xfrm>
              <a:off x="3573" y="1824"/>
              <a:ext cx="1734" cy="1373"/>
            </a:xfrm>
            <a:custGeom>
              <a:avLst/>
              <a:gdLst>
                <a:gd name="T0" fmla="*/ 0 w 1734"/>
                <a:gd name="T1" fmla="*/ 0 h 1373"/>
                <a:gd name="T2" fmla="*/ 68 w 1734"/>
                <a:gd name="T3" fmla="*/ 295 h 1373"/>
                <a:gd name="T4" fmla="*/ 157 w 1734"/>
                <a:gd name="T5" fmla="*/ 603 h 1373"/>
                <a:gd name="T6" fmla="*/ 301 w 1734"/>
                <a:gd name="T7" fmla="*/ 891 h 1373"/>
                <a:gd name="T8" fmla="*/ 713 w 1734"/>
                <a:gd name="T9" fmla="*/ 1221 h 1373"/>
                <a:gd name="T10" fmla="*/ 1419 w 1734"/>
                <a:gd name="T11" fmla="*/ 1351 h 1373"/>
                <a:gd name="T12" fmla="*/ 1734 w 1734"/>
                <a:gd name="T13" fmla="*/ 1351 h 13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34"/>
                <a:gd name="T22" fmla="*/ 0 h 1373"/>
                <a:gd name="T23" fmla="*/ 1734 w 1734"/>
                <a:gd name="T24" fmla="*/ 1373 h 137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34" h="1373">
                  <a:moveTo>
                    <a:pt x="0" y="0"/>
                  </a:moveTo>
                  <a:cubicBezTo>
                    <a:pt x="11" y="49"/>
                    <a:pt x="42" y="194"/>
                    <a:pt x="68" y="295"/>
                  </a:cubicBezTo>
                  <a:cubicBezTo>
                    <a:pt x="94" y="396"/>
                    <a:pt x="118" y="504"/>
                    <a:pt x="157" y="603"/>
                  </a:cubicBezTo>
                  <a:cubicBezTo>
                    <a:pt x="196" y="702"/>
                    <a:pt x="208" y="788"/>
                    <a:pt x="301" y="891"/>
                  </a:cubicBezTo>
                  <a:cubicBezTo>
                    <a:pt x="394" y="994"/>
                    <a:pt x="527" y="1144"/>
                    <a:pt x="713" y="1221"/>
                  </a:cubicBezTo>
                  <a:cubicBezTo>
                    <a:pt x="899" y="1298"/>
                    <a:pt x="1249" y="1329"/>
                    <a:pt x="1419" y="1351"/>
                  </a:cubicBezTo>
                  <a:cubicBezTo>
                    <a:pt x="1589" y="1373"/>
                    <a:pt x="1669" y="1351"/>
                    <a:pt x="1734" y="1351"/>
                  </a:cubicBez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56324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5513701"/>
                </p:ext>
              </p:extLst>
            </p:nvPr>
          </p:nvGraphicFramePr>
          <p:xfrm>
            <a:off x="5214" y="2810"/>
            <a:ext cx="159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44" name="Equation" r:id="rId27" imgW="253800" imgH="317160" progId="Equation.3">
                    <p:embed/>
                  </p:oleObj>
                </mc:Choice>
                <mc:Fallback>
                  <p:oleObj name="Equation" r:id="rId27" imgW="2538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4" y="2810"/>
                          <a:ext cx="159" cy="24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25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2974780"/>
                </p:ext>
              </p:extLst>
            </p:nvPr>
          </p:nvGraphicFramePr>
          <p:xfrm>
            <a:off x="5144" y="2514"/>
            <a:ext cx="176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45" name="Equation" r:id="rId29" imgW="215640" imgH="317160" progId="Equation.3">
                    <p:embed/>
                  </p:oleObj>
                </mc:Choice>
                <mc:Fallback>
                  <p:oleObj name="Equation" r:id="rId29" imgW="21564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4" y="2514"/>
                          <a:ext cx="176" cy="22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50" name="Line 43"/>
            <p:cNvSpPr>
              <a:spLocks noChangeShapeType="1"/>
            </p:cNvSpPr>
            <p:nvPr/>
          </p:nvSpPr>
          <p:spPr bwMode="auto">
            <a:xfrm>
              <a:off x="3878" y="2382"/>
              <a:ext cx="16" cy="66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 type="triangle" w="med" len="med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51" name="Line 44"/>
            <p:cNvSpPr>
              <a:spLocks noChangeShapeType="1"/>
            </p:cNvSpPr>
            <p:nvPr/>
          </p:nvSpPr>
          <p:spPr bwMode="auto">
            <a:xfrm flipH="1" flipV="1">
              <a:off x="4653" y="2826"/>
              <a:ext cx="50" cy="7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52" name="Line 45"/>
            <p:cNvSpPr>
              <a:spLocks noChangeShapeType="1"/>
            </p:cNvSpPr>
            <p:nvPr/>
          </p:nvSpPr>
          <p:spPr bwMode="auto">
            <a:xfrm flipH="1" flipV="1">
              <a:off x="4203" y="2769"/>
              <a:ext cx="21" cy="63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 type="triangle" w="med" len="med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53" name="Freeform 46"/>
            <p:cNvSpPr>
              <a:spLocks/>
            </p:cNvSpPr>
            <p:nvPr/>
          </p:nvSpPr>
          <p:spPr bwMode="auto">
            <a:xfrm>
              <a:off x="3792" y="1776"/>
              <a:ext cx="1413" cy="1147"/>
            </a:xfrm>
            <a:custGeom>
              <a:avLst/>
              <a:gdLst>
                <a:gd name="T0" fmla="*/ 0 w 1413"/>
                <a:gd name="T1" fmla="*/ 0 h 1147"/>
                <a:gd name="T2" fmla="*/ 219 w 1413"/>
                <a:gd name="T3" fmla="*/ 494 h 1147"/>
                <a:gd name="T4" fmla="*/ 411 w 1413"/>
                <a:gd name="T5" fmla="*/ 795 h 1147"/>
                <a:gd name="T6" fmla="*/ 754 w 1413"/>
                <a:gd name="T7" fmla="*/ 1001 h 1147"/>
                <a:gd name="T8" fmla="*/ 1097 w 1413"/>
                <a:gd name="T9" fmla="*/ 1104 h 1147"/>
                <a:gd name="T10" fmla="*/ 1344 w 1413"/>
                <a:gd name="T11" fmla="*/ 1140 h 1147"/>
                <a:gd name="T12" fmla="*/ 1413 w 1413"/>
                <a:gd name="T13" fmla="*/ 1145 h 1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13"/>
                <a:gd name="T22" fmla="*/ 0 h 1147"/>
                <a:gd name="T23" fmla="*/ 1413 w 1413"/>
                <a:gd name="T24" fmla="*/ 1147 h 11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13" h="1147">
                  <a:moveTo>
                    <a:pt x="0" y="0"/>
                  </a:moveTo>
                  <a:cubicBezTo>
                    <a:pt x="36" y="82"/>
                    <a:pt x="150" y="361"/>
                    <a:pt x="219" y="494"/>
                  </a:cubicBezTo>
                  <a:cubicBezTo>
                    <a:pt x="288" y="627"/>
                    <a:pt x="322" y="710"/>
                    <a:pt x="411" y="795"/>
                  </a:cubicBezTo>
                  <a:cubicBezTo>
                    <a:pt x="500" y="880"/>
                    <a:pt x="640" y="950"/>
                    <a:pt x="754" y="1001"/>
                  </a:cubicBezTo>
                  <a:cubicBezTo>
                    <a:pt x="868" y="1052"/>
                    <a:pt x="999" y="1081"/>
                    <a:pt x="1097" y="1104"/>
                  </a:cubicBezTo>
                  <a:cubicBezTo>
                    <a:pt x="1195" y="1127"/>
                    <a:pt x="1291" y="1133"/>
                    <a:pt x="1344" y="1140"/>
                  </a:cubicBezTo>
                  <a:cubicBezTo>
                    <a:pt x="1397" y="1147"/>
                    <a:pt x="1399" y="1144"/>
                    <a:pt x="1413" y="1145"/>
                  </a:cubicBez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354" name="Line 47"/>
            <p:cNvSpPr>
              <a:spLocks noChangeShapeType="1"/>
            </p:cNvSpPr>
            <p:nvPr/>
          </p:nvSpPr>
          <p:spPr bwMode="auto">
            <a:xfrm>
              <a:off x="4956" y="2915"/>
              <a:ext cx="71" cy="108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56326" name="Object 48"/>
            <p:cNvGraphicFramePr>
              <a:graphicFrameLocks noChangeAspect="1"/>
            </p:cNvGraphicFramePr>
            <p:nvPr/>
          </p:nvGraphicFramePr>
          <p:xfrm>
            <a:off x="4640" y="2592"/>
            <a:ext cx="208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46" name="公式" r:id="rId31" imgW="291960" imgH="317160" progId="Equation.3">
                    <p:embed/>
                  </p:oleObj>
                </mc:Choice>
                <mc:Fallback>
                  <p:oleObj name="公式" r:id="rId31" imgW="29196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0" y="2592"/>
                          <a:ext cx="208" cy="2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CC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27" name="Object 49"/>
            <p:cNvGraphicFramePr>
              <a:graphicFrameLocks noChangeAspect="1"/>
            </p:cNvGraphicFramePr>
            <p:nvPr/>
          </p:nvGraphicFramePr>
          <p:xfrm>
            <a:off x="3936" y="2448"/>
            <a:ext cx="190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47" name="公式" r:id="rId32" imgW="266400" imgH="317160" progId="Equation.3">
                    <p:embed/>
                  </p:oleObj>
                </mc:Choice>
                <mc:Fallback>
                  <p:oleObj name="公式" r:id="rId32" imgW="2664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448"/>
                          <a:ext cx="190" cy="2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55" name="Freeform 50"/>
            <p:cNvSpPr>
              <a:spLocks/>
            </p:cNvSpPr>
            <p:nvPr/>
          </p:nvSpPr>
          <p:spPr bwMode="auto">
            <a:xfrm>
              <a:off x="4005" y="1803"/>
              <a:ext cx="1145" cy="899"/>
            </a:xfrm>
            <a:custGeom>
              <a:avLst/>
              <a:gdLst>
                <a:gd name="T0" fmla="*/ 0 w 1145"/>
                <a:gd name="T1" fmla="*/ 0 h 899"/>
                <a:gd name="T2" fmla="*/ 137 w 1145"/>
                <a:gd name="T3" fmla="*/ 282 h 899"/>
                <a:gd name="T4" fmla="*/ 301 w 1145"/>
                <a:gd name="T5" fmla="*/ 515 h 899"/>
                <a:gd name="T6" fmla="*/ 617 w 1145"/>
                <a:gd name="T7" fmla="*/ 727 h 899"/>
                <a:gd name="T8" fmla="*/ 1145 w 1145"/>
                <a:gd name="T9" fmla="*/ 899 h 8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5"/>
                <a:gd name="T16" fmla="*/ 0 h 899"/>
                <a:gd name="T17" fmla="*/ 1145 w 1145"/>
                <a:gd name="T18" fmla="*/ 899 h 8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5" h="899">
                  <a:moveTo>
                    <a:pt x="0" y="0"/>
                  </a:moveTo>
                  <a:cubicBezTo>
                    <a:pt x="23" y="47"/>
                    <a:pt x="87" y="196"/>
                    <a:pt x="137" y="282"/>
                  </a:cubicBezTo>
                  <a:cubicBezTo>
                    <a:pt x="187" y="368"/>
                    <a:pt x="221" y="441"/>
                    <a:pt x="301" y="515"/>
                  </a:cubicBezTo>
                  <a:cubicBezTo>
                    <a:pt x="381" y="589"/>
                    <a:pt x="476" y="663"/>
                    <a:pt x="617" y="727"/>
                  </a:cubicBezTo>
                  <a:cubicBezTo>
                    <a:pt x="758" y="791"/>
                    <a:pt x="1035" y="863"/>
                    <a:pt x="1145" y="899"/>
                  </a:cubicBez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56328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7713396"/>
                </p:ext>
              </p:extLst>
            </p:nvPr>
          </p:nvGraphicFramePr>
          <p:xfrm>
            <a:off x="5313" y="3071"/>
            <a:ext cx="208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48" name="Equation" r:id="rId33" imgW="241200" imgH="330120" progId="Equation.3">
                    <p:embed/>
                  </p:oleObj>
                </mc:Choice>
                <mc:Fallback>
                  <p:oleObj name="Equation" r:id="rId33" imgW="241200" imgH="330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3" y="3071"/>
                          <a:ext cx="208" cy="25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29" name="Object 52"/>
            <p:cNvGraphicFramePr>
              <a:graphicFrameLocks noChangeAspect="1"/>
            </p:cNvGraphicFramePr>
            <p:nvPr/>
          </p:nvGraphicFramePr>
          <p:xfrm>
            <a:off x="4560" y="1728"/>
            <a:ext cx="805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649" name="Equation" r:id="rId35" imgW="838080" imgH="317160" progId="Equation.3">
                    <p:embed/>
                  </p:oleObj>
                </mc:Choice>
                <mc:Fallback>
                  <p:oleObj name="Equation" r:id="rId35" imgW="83808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728"/>
                          <a:ext cx="805" cy="3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1053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10" name="Group 2"/>
          <p:cNvGrpSpPr>
            <a:grpSpLocks/>
          </p:cNvGrpSpPr>
          <p:nvPr/>
        </p:nvGrpSpPr>
        <p:grpSpPr bwMode="auto">
          <a:xfrm>
            <a:off x="1685926" y="1027519"/>
            <a:ext cx="2884884" cy="2571750"/>
            <a:chOff x="505" y="960"/>
            <a:chExt cx="2423" cy="2160"/>
          </a:xfrm>
        </p:grpSpPr>
        <p:sp>
          <p:nvSpPr>
            <p:cNvPr id="55332" name="Line 4"/>
            <p:cNvSpPr>
              <a:spLocks noChangeShapeType="1"/>
            </p:cNvSpPr>
            <p:nvPr/>
          </p:nvSpPr>
          <p:spPr bwMode="auto">
            <a:xfrm>
              <a:off x="768" y="2928"/>
              <a:ext cx="216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333" name="Line 5"/>
            <p:cNvSpPr>
              <a:spLocks noChangeShapeType="1"/>
            </p:cNvSpPr>
            <p:nvPr/>
          </p:nvSpPr>
          <p:spPr bwMode="auto">
            <a:xfrm flipV="1">
              <a:off x="768" y="962"/>
              <a:ext cx="1" cy="195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55304" name="Object 6"/>
            <p:cNvGraphicFramePr>
              <a:graphicFrameLocks noChangeAspect="1"/>
            </p:cNvGraphicFramePr>
            <p:nvPr/>
          </p:nvGraphicFramePr>
          <p:xfrm>
            <a:off x="2737" y="2688"/>
            <a:ext cx="191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58" name="Equation" r:id="rId3" imgW="215640" imgH="241200" progId="Equation.3">
                    <p:embed/>
                  </p:oleObj>
                </mc:Choice>
                <mc:Fallback>
                  <p:oleObj name="Equation" r:id="rId3" imgW="215640" imgH="241200" progId="Equation.3">
                    <p:embed/>
                    <p:pic>
                      <p:nvPicPr>
                        <p:cNvPr id="5530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7" y="2688"/>
                          <a:ext cx="191" cy="2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5" name="Object 7"/>
            <p:cNvGraphicFramePr>
              <a:graphicFrameLocks noChangeAspect="1"/>
            </p:cNvGraphicFramePr>
            <p:nvPr/>
          </p:nvGraphicFramePr>
          <p:xfrm>
            <a:off x="664" y="2922"/>
            <a:ext cx="168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59" name="Equation" r:id="rId5" imgW="164880" imgH="190440" progId="Equation.3">
                    <p:embed/>
                  </p:oleObj>
                </mc:Choice>
                <mc:Fallback>
                  <p:oleObj name="Equation" r:id="rId5" imgW="164880" imgH="190440" progId="Equation.3">
                    <p:embed/>
                    <p:pic>
                      <p:nvPicPr>
                        <p:cNvPr id="5530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4" y="2922"/>
                          <a:ext cx="168" cy="1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6" name="Object 8"/>
            <p:cNvGraphicFramePr>
              <a:graphicFrameLocks noChangeAspect="1"/>
            </p:cNvGraphicFramePr>
            <p:nvPr/>
          </p:nvGraphicFramePr>
          <p:xfrm>
            <a:off x="505" y="960"/>
            <a:ext cx="20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60" name="Equation" r:id="rId7" imgW="203040" imgH="241200" progId="Equation.3">
                    <p:embed/>
                  </p:oleObj>
                </mc:Choice>
                <mc:Fallback>
                  <p:oleObj name="Equation" r:id="rId7" imgW="203040" imgH="241200" progId="Equation.3">
                    <p:embed/>
                    <p:pic>
                      <p:nvPicPr>
                        <p:cNvPr id="5530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" y="960"/>
                          <a:ext cx="20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7" name="Object 9"/>
            <p:cNvGraphicFramePr>
              <a:graphicFrameLocks noChangeAspect="1"/>
            </p:cNvGraphicFramePr>
            <p:nvPr/>
          </p:nvGraphicFramePr>
          <p:xfrm>
            <a:off x="2067" y="2544"/>
            <a:ext cx="237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61" name="Equation" r:id="rId9" imgW="253800" imgH="317160" progId="Equation.3">
                    <p:embed/>
                  </p:oleObj>
                </mc:Choice>
                <mc:Fallback>
                  <p:oleObj name="Equation" r:id="rId9" imgW="253800" imgH="317160" progId="Equation.3">
                    <p:embed/>
                    <p:pic>
                      <p:nvPicPr>
                        <p:cNvPr id="5530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7" y="2544"/>
                          <a:ext cx="237" cy="2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34" name="Freeform 10" descr="浅色下对角线"/>
            <p:cNvSpPr>
              <a:spLocks/>
            </p:cNvSpPr>
            <p:nvPr/>
          </p:nvSpPr>
          <p:spPr bwMode="auto">
            <a:xfrm>
              <a:off x="1056" y="1362"/>
              <a:ext cx="1465" cy="1219"/>
            </a:xfrm>
            <a:custGeom>
              <a:avLst/>
              <a:gdLst>
                <a:gd name="T0" fmla="*/ 23 w 1465"/>
                <a:gd name="T1" fmla="*/ 54 h 1219"/>
                <a:gd name="T2" fmla="*/ 53 w 1465"/>
                <a:gd name="T3" fmla="*/ 246 h 1219"/>
                <a:gd name="T4" fmla="*/ 106 w 1465"/>
                <a:gd name="T5" fmla="*/ 408 h 1219"/>
                <a:gd name="T6" fmla="*/ 177 w 1465"/>
                <a:gd name="T7" fmla="*/ 624 h 1219"/>
                <a:gd name="T8" fmla="*/ 248 w 1465"/>
                <a:gd name="T9" fmla="*/ 763 h 1219"/>
                <a:gd name="T10" fmla="*/ 349 w 1465"/>
                <a:gd name="T11" fmla="*/ 901 h 1219"/>
                <a:gd name="T12" fmla="*/ 496 w 1465"/>
                <a:gd name="T13" fmla="*/ 967 h 1219"/>
                <a:gd name="T14" fmla="*/ 692 w 1465"/>
                <a:gd name="T15" fmla="*/ 1056 h 1219"/>
                <a:gd name="T16" fmla="*/ 992 w 1465"/>
                <a:gd name="T17" fmla="*/ 1135 h 1219"/>
                <a:gd name="T18" fmla="*/ 1227 w 1465"/>
                <a:gd name="T19" fmla="*/ 1182 h 1219"/>
                <a:gd name="T20" fmla="*/ 1465 w 1465"/>
                <a:gd name="T21" fmla="*/ 1219 h 1219"/>
                <a:gd name="T22" fmla="*/ 1352 w 1465"/>
                <a:gd name="T23" fmla="*/ 1117 h 1219"/>
                <a:gd name="T24" fmla="*/ 1222 w 1465"/>
                <a:gd name="T25" fmla="*/ 1027 h 1219"/>
                <a:gd name="T26" fmla="*/ 1181 w 1465"/>
                <a:gd name="T27" fmla="*/ 979 h 1219"/>
                <a:gd name="T28" fmla="*/ 1122 w 1465"/>
                <a:gd name="T29" fmla="*/ 906 h 1219"/>
                <a:gd name="T30" fmla="*/ 1093 w 1465"/>
                <a:gd name="T31" fmla="*/ 859 h 1219"/>
                <a:gd name="T32" fmla="*/ 1021 w 1465"/>
                <a:gd name="T33" fmla="*/ 715 h 1219"/>
                <a:gd name="T34" fmla="*/ 933 w 1465"/>
                <a:gd name="T35" fmla="*/ 661 h 1219"/>
                <a:gd name="T36" fmla="*/ 1004 w 1465"/>
                <a:gd name="T37" fmla="*/ 679 h 1219"/>
                <a:gd name="T38" fmla="*/ 864 w 1465"/>
                <a:gd name="T39" fmla="*/ 633 h 1219"/>
                <a:gd name="T40" fmla="*/ 791 w 1465"/>
                <a:gd name="T41" fmla="*/ 607 h 1219"/>
                <a:gd name="T42" fmla="*/ 697 w 1465"/>
                <a:gd name="T43" fmla="*/ 570 h 1219"/>
                <a:gd name="T44" fmla="*/ 591 w 1465"/>
                <a:gd name="T45" fmla="*/ 504 h 1219"/>
                <a:gd name="T46" fmla="*/ 383 w 1465"/>
                <a:gd name="T47" fmla="*/ 367 h 1219"/>
                <a:gd name="T48" fmla="*/ 213 w 1465"/>
                <a:gd name="T49" fmla="*/ 240 h 1219"/>
                <a:gd name="T50" fmla="*/ 124 w 1465"/>
                <a:gd name="T51" fmla="*/ 162 h 1219"/>
                <a:gd name="T52" fmla="*/ 0 w 1465"/>
                <a:gd name="T53" fmla="*/ 0 h 12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465"/>
                <a:gd name="T82" fmla="*/ 0 h 1219"/>
                <a:gd name="T83" fmla="*/ 1465 w 1465"/>
                <a:gd name="T84" fmla="*/ 1219 h 121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465" h="1219">
                  <a:moveTo>
                    <a:pt x="23" y="54"/>
                  </a:moveTo>
                  <a:lnTo>
                    <a:pt x="53" y="246"/>
                  </a:lnTo>
                  <a:lnTo>
                    <a:pt x="106" y="408"/>
                  </a:lnTo>
                  <a:lnTo>
                    <a:pt x="177" y="624"/>
                  </a:lnTo>
                  <a:lnTo>
                    <a:pt x="248" y="763"/>
                  </a:lnTo>
                  <a:lnTo>
                    <a:pt x="349" y="901"/>
                  </a:lnTo>
                  <a:lnTo>
                    <a:pt x="496" y="967"/>
                  </a:lnTo>
                  <a:lnTo>
                    <a:pt x="692" y="1056"/>
                  </a:lnTo>
                  <a:lnTo>
                    <a:pt x="992" y="1135"/>
                  </a:lnTo>
                  <a:lnTo>
                    <a:pt x="1227" y="1182"/>
                  </a:lnTo>
                  <a:lnTo>
                    <a:pt x="1465" y="1219"/>
                  </a:lnTo>
                  <a:lnTo>
                    <a:pt x="1352" y="1117"/>
                  </a:lnTo>
                  <a:lnTo>
                    <a:pt x="1222" y="1027"/>
                  </a:lnTo>
                  <a:lnTo>
                    <a:pt x="1181" y="979"/>
                  </a:lnTo>
                  <a:lnTo>
                    <a:pt x="1122" y="906"/>
                  </a:lnTo>
                  <a:lnTo>
                    <a:pt x="1093" y="859"/>
                  </a:lnTo>
                  <a:lnTo>
                    <a:pt x="1021" y="715"/>
                  </a:lnTo>
                  <a:lnTo>
                    <a:pt x="933" y="661"/>
                  </a:lnTo>
                  <a:lnTo>
                    <a:pt x="1004" y="679"/>
                  </a:lnTo>
                  <a:lnTo>
                    <a:pt x="864" y="633"/>
                  </a:lnTo>
                  <a:lnTo>
                    <a:pt x="791" y="607"/>
                  </a:lnTo>
                  <a:lnTo>
                    <a:pt x="697" y="570"/>
                  </a:lnTo>
                  <a:lnTo>
                    <a:pt x="591" y="504"/>
                  </a:lnTo>
                  <a:lnTo>
                    <a:pt x="383" y="367"/>
                  </a:lnTo>
                  <a:lnTo>
                    <a:pt x="213" y="240"/>
                  </a:lnTo>
                  <a:lnTo>
                    <a:pt x="124" y="162"/>
                  </a:lnTo>
                  <a:lnTo>
                    <a:pt x="0" y="0"/>
                  </a:lnTo>
                </a:path>
              </a:pathLst>
            </a:custGeom>
            <a:pattFill prst="ltDnDiag">
              <a:fgClr>
                <a:srgbClr val="0066FF"/>
              </a:fgClr>
              <a:bgClr>
                <a:schemeClr val="bg1"/>
              </a:bgClr>
            </a:patt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335" name="Text Box 11"/>
            <p:cNvSpPr txBox="1">
              <a:spLocks noChangeArrowheads="1"/>
            </p:cNvSpPr>
            <p:nvPr/>
          </p:nvSpPr>
          <p:spPr bwMode="auto">
            <a:xfrm flipH="1">
              <a:off x="1511" y="1951"/>
              <a:ext cx="37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solidFill>
                    <a:srgbClr val="000000"/>
                  </a:solidFill>
                  <a:latin typeface="Times New Roman" pitchFamily="18" charset="0"/>
                </a:rPr>
                <a:t>W</a:t>
              </a:r>
            </a:p>
          </p:txBody>
        </p:sp>
        <p:sp>
          <p:nvSpPr>
            <p:cNvPr id="55336" name="Line 12"/>
            <p:cNvSpPr>
              <a:spLocks noChangeShapeType="1"/>
            </p:cNvSpPr>
            <p:nvPr/>
          </p:nvSpPr>
          <p:spPr bwMode="auto">
            <a:xfrm flipH="1" flipV="1">
              <a:off x="1748" y="2413"/>
              <a:ext cx="124" cy="42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triangl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337" name="Line 13"/>
            <p:cNvSpPr>
              <a:spLocks noChangeShapeType="1"/>
            </p:cNvSpPr>
            <p:nvPr/>
          </p:nvSpPr>
          <p:spPr bwMode="auto">
            <a:xfrm>
              <a:off x="1488" y="1733"/>
              <a:ext cx="144" cy="96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triangl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338" name="Line 14"/>
            <p:cNvSpPr>
              <a:spLocks noChangeShapeType="1"/>
            </p:cNvSpPr>
            <p:nvPr/>
          </p:nvSpPr>
          <p:spPr bwMode="auto">
            <a:xfrm flipH="1" flipV="1">
              <a:off x="1152" y="1799"/>
              <a:ext cx="41" cy="126"/>
            </a:xfrm>
            <a:prstGeom prst="line">
              <a:avLst/>
            </a:prstGeom>
            <a:noFill/>
            <a:ln w="57150">
              <a:solidFill>
                <a:srgbClr val="CC0099"/>
              </a:solidFill>
              <a:round/>
              <a:headEnd type="triangl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55308" name="Object 15"/>
            <p:cNvGraphicFramePr>
              <a:graphicFrameLocks noChangeAspect="1"/>
            </p:cNvGraphicFramePr>
            <p:nvPr/>
          </p:nvGraphicFramePr>
          <p:xfrm>
            <a:off x="1728" y="1632"/>
            <a:ext cx="202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62" name="Equation" r:id="rId11" imgW="215640" imgH="317160" progId="Equation.3">
                    <p:embed/>
                  </p:oleObj>
                </mc:Choice>
                <mc:Fallback>
                  <p:oleObj name="Equation" r:id="rId11" imgW="215640" imgH="317160" progId="Equation.3">
                    <p:embed/>
                    <p:pic>
                      <p:nvPicPr>
                        <p:cNvPr id="55308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632"/>
                          <a:ext cx="202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39" name="Line 16"/>
            <p:cNvSpPr>
              <a:spLocks noChangeShapeType="1"/>
            </p:cNvSpPr>
            <p:nvPr/>
          </p:nvSpPr>
          <p:spPr bwMode="auto">
            <a:xfrm>
              <a:off x="2160" y="2213"/>
              <a:ext cx="96" cy="96"/>
            </a:xfrm>
            <a:prstGeom prst="line">
              <a:avLst/>
            </a:prstGeom>
            <a:noFill/>
            <a:ln w="57150">
              <a:solidFill>
                <a:srgbClr val="CC0099"/>
              </a:solidFill>
              <a:round/>
              <a:headEnd type="triangl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340" name="Freeform 17"/>
            <p:cNvSpPr>
              <a:spLocks/>
            </p:cNvSpPr>
            <p:nvPr/>
          </p:nvSpPr>
          <p:spPr bwMode="auto">
            <a:xfrm>
              <a:off x="1056" y="1349"/>
              <a:ext cx="1044" cy="680"/>
            </a:xfrm>
            <a:custGeom>
              <a:avLst/>
              <a:gdLst>
                <a:gd name="T0" fmla="*/ 0 w 1044"/>
                <a:gd name="T1" fmla="*/ 0 h 680"/>
                <a:gd name="T2" fmla="*/ 242 w 1044"/>
                <a:gd name="T3" fmla="*/ 246 h 680"/>
                <a:gd name="T4" fmla="*/ 501 w 1044"/>
                <a:gd name="T5" fmla="*/ 435 h 680"/>
                <a:gd name="T6" fmla="*/ 734 w 1044"/>
                <a:gd name="T7" fmla="*/ 565 h 680"/>
                <a:gd name="T8" fmla="*/ 1001 w 1044"/>
                <a:gd name="T9" fmla="*/ 665 h 680"/>
                <a:gd name="T10" fmla="*/ 995 w 1044"/>
                <a:gd name="T11" fmla="*/ 658 h 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4"/>
                <a:gd name="T19" fmla="*/ 0 h 680"/>
                <a:gd name="T20" fmla="*/ 1044 w 1044"/>
                <a:gd name="T21" fmla="*/ 680 h 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4" h="680">
                  <a:moveTo>
                    <a:pt x="0" y="0"/>
                  </a:moveTo>
                  <a:cubicBezTo>
                    <a:pt x="40" y="41"/>
                    <a:pt x="159" y="174"/>
                    <a:pt x="242" y="246"/>
                  </a:cubicBezTo>
                  <a:cubicBezTo>
                    <a:pt x="325" y="318"/>
                    <a:pt x="419" y="382"/>
                    <a:pt x="501" y="435"/>
                  </a:cubicBezTo>
                  <a:cubicBezTo>
                    <a:pt x="583" y="488"/>
                    <a:pt x="651" y="527"/>
                    <a:pt x="734" y="565"/>
                  </a:cubicBezTo>
                  <a:cubicBezTo>
                    <a:pt x="817" y="603"/>
                    <a:pt x="958" y="650"/>
                    <a:pt x="1001" y="665"/>
                  </a:cubicBezTo>
                  <a:cubicBezTo>
                    <a:pt x="1044" y="680"/>
                    <a:pt x="996" y="658"/>
                    <a:pt x="995" y="658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341" name="Freeform 18"/>
            <p:cNvSpPr>
              <a:spLocks/>
            </p:cNvSpPr>
            <p:nvPr/>
          </p:nvSpPr>
          <p:spPr bwMode="auto">
            <a:xfrm>
              <a:off x="1369" y="2251"/>
              <a:ext cx="1175" cy="330"/>
            </a:xfrm>
            <a:custGeom>
              <a:avLst/>
              <a:gdLst>
                <a:gd name="T0" fmla="*/ 0 w 1175"/>
                <a:gd name="T1" fmla="*/ 0 h 330"/>
                <a:gd name="T2" fmla="*/ 181 w 1175"/>
                <a:gd name="T3" fmla="*/ 87 h 330"/>
                <a:gd name="T4" fmla="*/ 473 w 1175"/>
                <a:gd name="T5" fmla="*/ 204 h 330"/>
                <a:gd name="T6" fmla="*/ 866 w 1175"/>
                <a:gd name="T7" fmla="*/ 293 h 330"/>
                <a:gd name="T8" fmla="*/ 1175 w 1175"/>
                <a:gd name="T9" fmla="*/ 33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5"/>
                <a:gd name="T16" fmla="*/ 0 h 330"/>
                <a:gd name="T17" fmla="*/ 1175 w 1175"/>
                <a:gd name="T18" fmla="*/ 330 h 3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5" h="330">
                  <a:moveTo>
                    <a:pt x="0" y="0"/>
                  </a:moveTo>
                  <a:cubicBezTo>
                    <a:pt x="30" y="14"/>
                    <a:pt x="102" y="53"/>
                    <a:pt x="181" y="87"/>
                  </a:cubicBezTo>
                  <a:cubicBezTo>
                    <a:pt x="260" y="121"/>
                    <a:pt x="359" y="170"/>
                    <a:pt x="473" y="204"/>
                  </a:cubicBezTo>
                  <a:cubicBezTo>
                    <a:pt x="587" y="238"/>
                    <a:pt x="749" y="272"/>
                    <a:pt x="866" y="293"/>
                  </a:cubicBezTo>
                  <a:cubicBezTo>
                    <a:pt x="983" y="314"/>
                    <a:pt x="1111" y="322"/>
                    <a:pt x="1175" y="330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342" name="Freeform 19"/>
            <p:cNvSpPr>
              <a:spLocks/>
            </p:cNvSpPr>
            <p:nvPr/>
          </p:nvSpPr>
          <p:spPr bwMode="auto">
            <a:xfrm>
              <a:off x="1056" y="1362"/>
              <a:ext cx="325" cy="895"/>
            </a:xfrm>
            <a:custGeom>
              <a:avLst/>
              <a:gdLst>
                <a:gd name="T0" fmla="*/ 0 w 325"/>
                <a:gd name="T1" fmla="*/ 0 h 895"/>
                <a:gd name="T2" fmla="*/ 62 w 325"/>
                <a:gd name="T3" fmla="*/ 297 h 895"/>
                <a:gd name="T4" fmla="*/ 184 w 325"/>
                <a:gd name="T5" fmla="*/ 654 h 895"/>
                <a:gd name="T6" fmla="*/ 325 w 325"/>
                <a:gd name="T7" fmla="*/ 895 h 8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5"/>
                <a:gd name="T13" fmla="*/ 0 h 895"/>
                <a:gd name="T14" fmla="*/ 325 w 325"/>
                <a:gd name="T15" fmla="*/ 895 h 8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5" h="895">
                  <a:moveTo>
                    <a:pt x="0" y="0"/>
                  </a:moveTo>
                  <a:cubicBezTo>
                    <a:pt x="10" y="49"/>
                    <a:pt x="31" y="188"/>
                    <a:pt x="62" y="297"/>
                  </a:cubicBezTo>
                  <a:cubicBezTo>
                    <a:pt x="93" y="406"/>
                    <a:pt x="140" y="554"/>
                    <a:pt x="184" y="654"/>
                  </a:cubicBezTo>
                  <a:cubicBezTo>
                    <a:pt x="228" y="754"/>
                    <a:pt x="296" y="845"/>
                    <a:pt x="325" y="895"/>
                  </a:cubicBezTo>
                </a:path>
              </a:pathLst>
            </a:custGeom>
            <a:noFill/>
            <a:ln w="28575" cmpd="sng">
              <a:solidFill>
                <a:srgbClr val="CC00CC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343" name="Freeform 20"/>
            <p:cNvSpPr>
              <a:spLocks/>
            </p:cNvSpPr>
            <p:nvPr/>
          </p:nvSpPr>
          <p:spPr bwMode="auto">
            <a:xfrm>
              <a:off x="2064" y="2021"/>
              <a:ext cx="484" cy="552"/>
            </a:xfrm>
            <a:custGeom>
              <a:avLst/>
              <a:gdLst>
                <a:gd name="T0" fmla="*/ 0 w 484"/>
                <a:gd name="T1" fmla="*/ 0 h 552"/>
                <a:gd name="T2" fmla="*/ 210 w 484"/>
                <a:gd name="T3" fmla="*/ 309 h 552"/>
                <a:gd name="T4" fmla="*/ 484 w 484"/>
                <a:gd name="T5" fmla="*/ 552 h 552"/>
                <a:gd name="T6" fmla="*/ 0 60000 65536"/>
                <a:gd name="T7" fmla="*/ 0 60000 65536"/>
                <a:gd name="T8" fmla="*/ 0 60000 65536"/>
                <a:gd name="T9" fmla="*/ 0 w 484"/>
                <a:gd name="T10" fmla="*/ 0 h 552"/>
                <a:gd name="T11" fmla="*/ 484 w 484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4" h="552">
                  <a:moveTo>
                    <a:pt x="0" y="0"/>
                  </a:moveTo>
                  <a:cubicBezTo>
                    <a:pt x="35" y="51"/>
                    <a:pt x="129" y="217"/>
                    <a:pt x="210" y="309"/>
                  </a:cubicBezTo>
                  <a:cubicBezTo>
                    <a:pt x="291" y="401"/>
                    <a:pt x="427" y="501"/>
                    <a:pt x="484" y="552"/>
                  </a:cubicBezTo>
                </a:path>
              </a:pathLst>
            </a:custGeom>
            <a:noFill/>
            <a:ln w="28575" cmpd="sng">
              <a:solidFill>
                <a:srgbClr val="CC00CC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344" name="Text Box 21"/>
            <p:cNvSpPr txBox="1">
              <a:spLocks noChangeArrowheads="1"/>
            </p:cNvSpPr>
            <p:nvPr/>
          </p:nvSpPr>
          <p:spPr bwMode="auto">
            <a:xfrm>
              <a:off x="960" y="1104"/>
              <a:ext cx="288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1C1C1C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55345" name="Text Box 22"/>
            <p:cNvSpPr txBox="1">
              <a:spLocks noChangeArrowheads="1"/>
            </p:cNvSpPr>
            <p:nvPr/>
          </p:nvSpPr>
          <p:spPr bwMode="auto">
            <a:xfrm>
              <a:off x="2064" y="1776"/>
              <a:ext cx="336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1C1C1C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55346" name="Text Box 23"/>
            <p:cNvSpPr txBox="1">
              <a:spLocks noChangeArrowheads="1"/>
            </p:cNvSpPr>
            <p:nvPr/>
          </p:nvSpPr>
          <p:spPr bwMode="auto">
            <a:xfrm>
              <a:off x="2544" y="2352"/>
              <a:ext cx="288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1C1C1C"/>
                  </a:solidFill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55347" name="Text Box 24"/>
            <p:cNvSpPr txBox="1">
              <a:spLocks noChangeArrowheads="1"/>
            </p:cNvSpPr>
            <p:nvPr/>
          </p:nvSpPr>
          <p:spPr bwMode="auto">
            <a:xfrm>
              <a:off x="1152" y="2208"/>
              <a:ext cx="336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1C1C1C"/>
                  </a:solidFill>
                  <a:latin typeface="Times New Roman" pitchFamily="18" charset="0"/>
                </a:rPr>
                <a:t>D</a:t>
              </a:r>
            </a:p>
          </p:txBody>
        </p:sp>
        <p:graphicFrame>
          <p:nvGraphicFramePr>
            <p:cNvPr id="55309" name="Object 25"/>
            <p:cNvGraphicFramePr>
              <a:graphicFrameLocks noChangeAspect="1"/>
            </p:cNvGraphicFramePr>
            <p:nvPr/>
          </p:nvGraphicFramePr>
          <p:xfrm>
            <a:off x="2208" y="960"/>
            <a:ext cx="687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63" name="公式" r:id="rId13" imgW="660240" imgH="317160" progId="Equation.3">
                    <p:embed/>
                  </p:oleObj>
                </mc:Choice>
                <mc:Fallback>
                  <p:oleObj name="公式" r:id="rId13" imgW="660240" imgH="317160" progId="Equation.3">
                    <p:embed/>
                    <p:pic>
                      <p:nvPicPr>
                        <p:cNvPr id="55309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960"/>
                          <a:ext cx="687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5381626" y="851305"/>
            <a:ext cx="2307431" cy="461963"/>
            <a:chOff x="3527" y="890"/>
            <a:chExt cx="1938" cy="388"/>
          </a:xfrm>
        </p:grpSpPr>
        <p:sp>
          <p:nvSpPr>
            <p:cNvPr id="55329" name="Rectangle 28"/>
            <p:cNvSpPr>
              <a:spLocks noChangeArrowheads="1"/>
            </p:cNvSpPr>
            <p:nvPr/>
          </p:nvSpPr>
          <p:spPr bwMode="auto">
            <a:xfrm>
              <a:off x="3527" y="935"/>
              <a:ext cx="1440" cy="336"/>
            </a:xfrm>
            <a:prstGeom prst="rect">
              <a:avLst/>
            </a:prstGeom>
            <a:solidFill>
              <a:srgbClr val="FDE3F0"/>
            </a:solidFill>
            <a:ln w="19050">
              <a:solidFill>
                <a:srgbClr val="CC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330" name="Text Box 29"/>
            <p:cNvSpPr txBox="1">
              <a:spLocks noChangeArrowheads="1"/>
            </p:cNvSpPr>
            <p:nvPr/>
          </p:nvSpPr>
          <p:spPr bwMode="auto">
            <a:xfrm>
              <a:off x="3593" y="890"/>
              <a:ext cx="187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高温热源</a:t>
              </a:r>
              <a:r>
                <a:rPr kumimoji="1" lang="en-US" altLang="zh-CN" sz="2400" b="1" i="1">
                  <a:solidFill>
                    <a:srgbClr val="000000"/>
                  </a:solidFill>
                  <a:latin typeface="Times New Roman" pitchFamily="18" charset="0"/>
                </a:rPr>
                <a:t>T</a:t>
              </a:r>
              <a:r>
                <a:rPr kumimoji="1" lang="en-US" altLang="zh-CN" sz="2400" b="1" baseline="-250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5445919" y="1734750"/>
            <a:ext cx="2000250" cy="800100"/>
            <a:chOff x="3264" y="2304"/>
            <a:chExt cx="1488" cy="576"/>
          </a:xfrm>
          <a:noFill/>
        </p:grpSpPr>
        <p:sp>
          <p:nvSpPr>
            <p:cNvPr id="55327" name="Oval 36"/>
            <p:cNvSpPr>
              <a:spLocks noChangeArrowheads="1"/>
            </p:cNvSpPr>
            <p:nvPr/>
          </p:nvSpPr>
          <p:spPr bwMode="auto">
            <a:xfrm>
              <a:off x="3264" y="2304"/>
              <a:ext cx="1344" cy="576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328" name="Text Box 37"/>
            <p:cNvSpPr txBox="1">
              <a:spLocks noChangeArrowheads="1"/>
            </p:cNvSpPr>
            <p:nvPr/>
          </p:nvSpPr>
          <p:spPr bwMode="auto">
            <a:xfrm>
              <a:off x="3312" y="2420"/>
              <a:ext cx="1440" cy="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卡</a:t>
              </a:r>
              <a:r>
                <a:rPr kumimoji="1" lang="zh-CN" altLang="en-US" sz="2400" b="1" smtClean="0">
                  <a:solidFill>
                    <a:srgbClr val="000000"/>
                  </a:solidFill>
                  <a:latin typeface="Times New Roman" pitchFamily="18" charset="0"/>
                </a:rPr>
                <a:t>诺制冷机</a:t>
              </a:r>
              <a:endParaRPr kumimoji="1" lang="zh-CN" alt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6096000" y="1220400"/>
            <a:ext cx="742950" cy="685800"/>
            <a:chOff x="3792" y="1920"/>
            <a:chExt cx="564" cy="576"/>
          </a:xfrm>
        </p:grpSpPr>
        <p:graphicFrame>
          <p:nvGraphicFramePr>
            <p:cNvPr id="55303" name="Object 39"/>
            <p:cNvGraphicFramePr>
              <a:graphicFrameLocks noChangeAspect="1"/>
            </p:cNvGraphicFramePr>
            <p:nvPr/>
          </p:nvGraphicFramePr>
          <p:xfrm>
            <a:off x="3984" y="1968"/>
            <a:ext cx="372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64" name="公式" r:id="rId15" imgW="139680" imgH="164880" progId="Equation.3">
                    <p:embed/>
                  </p:oleObj>
                </mc:Choice>
                <mc:Fallback>
                  <p:oleObj name="公式" r:id="rId15" imgW="139680" imgH="164880" progId="Equation.3">
                    <p:embed/>
                    <p:pic>
                      <p:nvPicPr>
                        <p:cNvPr id="55303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968"/>
                          <a:ext cx="372" cy="4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26" name="AutoShape 40"/>
            <p:cNvSpPr>
              <a:spLocks noChangeArrowheads="1"/>
            </p:cNvSpPr>
            <p:nvPr/>
          </p:nvSpPr>
          <p:spPr bwMode="auto">
            <a:xfrm flipV="1">
              <a:off x="3792" y="1920"/>
              <a:ext cx="192" cy="576"/>
            </a:xfrm>
            <a:prstGeom prst="downArrow">
              <a:avLst>
                <a:gd name="adj1" fmla="val 35417"/>
                <a:gd name="adj2" fmla="val 125000"/>
              </a:avLst>
            </a:prstGeom>
            <a:solidFill>
              <a:srgbClr val="CCEC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5753100" y="2420550"/>
            <a:ext cx="571500" cy="685800"/>
            <a:chOff x="3504" y="2784"/>
            <a:chExt cx="480" cy="576"/>
          </a:xfrm>
        </p:grpSpPr>
        <p:sp>
          <p:nvSpPr>
            <p:cNvPr id="55325" name="AutoShape 42"/>
            <p:cNvSpPr>
              <a:spLocks noChangeArrowheads="1"/>
            </p:cNvSpPr>
            <p:nvPr/>
          </p:nvSpPr>
          <p:spPr bwMode="auto">
            <a:xfrm flipV="1">
              <a:off x="3840" y="2784"/>
              <a:ext cx="144" cy="576"/>
            </a:xfrm>
            <a:prstGeom prst="downArrow">
              <a:avLst>
                <a:gd name="adj1" fmla="val 40000"/>
                <a:gd name="adj2" fmla="val 160278"/>
              </a:avLst>
            </a:prstGeom>
            <a:solidFill>
              <a:srgbClr val="FFCC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55302" name="Object 43"/>
            <p:cNvGraphicFramePr>
              <a:graphicFrameLocks noChangeAspect="1"/>
            </p:cNvGraphicFramePr>
            <p:nvPr/>
          </p:nvGraphicFramePr>
          <p:xfrm>
            <a:off x="3504" y="2832"/>
            <a:ext cx="401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65" name="公式" r:id="rId17" imgW="152280" imgH="164880" progId="Equation.3">
                    <p:embed/>
                  </p:oleObj>
                </mc:Choice>
                <mc:Fallback>
                  <p:oleObj name="公式" r:id="rId17" imgW="152280" imgH="164880" progId="Equation.3">
                    <p:embed/>
                    <p:pic>
                      <p:nvPicPr>
                        <p:cNvPr id="55302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2832"/>
                          <a:ext cx="401" cy="4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7124700" y="1963350"/>
            <a:ext cx="1028700" cy="310754"/>
            <a:chOff x="4464" y="2475"/>
            <a:chExt cx="864" cy="261"/>
          </a:xfrm>
        </p:grpSpPr>
        <p:sp>
          <p:nvSpPr>
            <p:cNvPr id="55324" name="AutoShape 45"/>
            <p:cNvSpPr>
              <a:spLocks noChangeArrowheads="1"/>
            </p:cNvSpPr>
            <p:nvPr/>
          </p:nvSpPr>
          <p:spPr bwMode="auto">
            <a:xfrm flipH="1">
              <a:off x="4464" y="2571"/>
              <a:ext cx="528" cy="96"/>
            </a:xfrm>
            <a:prstGeom prst="rightArrow">
              <a:avLst>
                <a:gd name="adj1" fmla="val 58667"/>
                <a:gd name="adj2" fmla="val 201030"/>
              </a:avLst>
            </a:prstGeom>
            <a:solidFill>
              <a:srgbClr val="99CCFF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55301" name="Object 46"/>
            <p:cNvGraphicFramePr>
              <a:graphicFrameLocks noChangeAspect="1"/>
            </p:cNvGraphicFramePr>
            <p:nvPr/>
          </p:nvGraphicFramePr>
          <p:xfrm>
            <a:off x="5040" y="2475"/>
            <a:ext cx="288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66" name="Equation" r:id="rId19" imgW="266400" imgH="241200" progId="Equation.3">
                    <p:embed/>
                  </p:oleObj>
                </mc:Choice>
                <mc:Fallback>
                  <p:oleObj name="Equation" r:id="rId19" imgW="266400" imgH="241200" progId="Equation.3">
                    <p:embed/>
                    <p:pic>
                      <p:nvPicPr>
                        <p:cNvPr id="55301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475"/>
                          <a:ext cx="288" cy="26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316" name="Rectangle 47"/>
          <p:cNvSpPr>
            <a:spLocks noChangeArrowheads="1"/>
          </p:cNvSpPr>
          <p:nvPr/>
        </p:nvSpPr>
        <p:spPr bwMode="auto">
          <a:xfrm>
            <a:off x="1618904" y="173395"/>
            <a:ext cx="46291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100" b="1" dirty="0">
                <a:solidFill>
                  <a:srgbClr val="990000"/>
                </a:solidFill>
                <a:latin typeface="Times New Roman" pitchFamily="18" charset="0"/>
              </a:rPr>
              <a:t>3. </a:t>
            </a:r>
            <a:r>
              <a:rPr kumimoji="1" lang="zh-CN" altLang="en-US" sz="2100" b="1">
                <a:solidFill>
                  <a:srgbClr val="990000"/>
                </a:solidFill>
                <a:latin typeface="Times New Roman" pitchFamily="18" charset="0"/>
              </a:rPr>
              <a:t>卡</a:t>
            </a:r>
            <a:r>
              <a:rPr kumimoji="1" lang="zh-CN" altLang="en-US" sz="2100" b="1" smtClean="0">
                <a:solidFill>
                  <a:srgbClr val="990000"/>
                </a:solidFill>
                <a:latin typeface="Times New Roman" pitchFamily="18" charset="0"/>
              </a:rPr>
              <a:t>诺制冷机</a:t>
            </a:r>
            <a:r>
              <a:rPr kumimoji="1" lang="zh-CN" altLang="en-US" sz="2100" b="1" dirty="0">
                <a:solidFill>
                  <a:srgbClr val="990000"/>
                </a:solidFill>
                <a:latin typeface="Times New Roman" pitchFamily="18" charset="0"/>
              </a:rPr>
              <a:t>（卡诺逆循环）</a:t>
            </a:r>
          </a:p>
        </p:txBody>
      </p:sp>
      <p:grpSp>
        <p:nvGrpSpPr>
          <p:cNvPr id="8" name="Group 65"/>
          <p:cNvGrpSpPr>
            <a:grpSpLocks/>
          </p:cNvGrpSpPr>
          <p:nvPr/>
        </p:nvGrpSpPr>
        <p:grpSpPr bwMode="auto">
          <a:xfrm>
            <a:off x="1654969" y="3894385"/>
            <a:ext cx="5466160" cy="982265"/>
            <a:chOff x="430" y="3249"/>
            <a:chExt cx="4591" cy="825"/>
          </a:xfrm>
        </p:grpSpPr>
        <p:sp>
          <p:nvSpPr>
            <p:cNvPr id="55323" name="Rectangle 49"/>
            <p:cNvSpPr>
              <a:spLocks noChangeArrowheads="1"/>
            </p:cNvSpPr>
            <p:nvPr/>
          </p:nvSpPr>
          <p:spPr bwMode="auto">
            <a:xfrm>
              <a:off x="430" y="3428"/>
              <a:ext cx="258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卡</a:t>
              </a:r>
              <a:r>
                <a:rPr kumimoji="1" lang="zh-CN" altLang="en-US" sz="2400" b="1" smtClean="0">
                  <a:solidFill>
                    <a:srgbClr val="000000"/>
                  </a:solidFill>
                  <a:latin typeface="Times New Roman" pitchFamily="18" charset="0"/>
                </a:rPr>
                <a:t>诺制冷机</a:t>
              </a:r>
              <a:r>
                <a:rPr kumimoji="1" lang="zh-CN" altLang="en-US" sz="2400" b="1" smtClean="0">
                  <a:solidFill>
                    <a:srgbClr val="CC0000"/>
                  </a:solidFill>
                  <a:latin typeface="Times New Roman" pitchFamily="18" charset="0"/>
                </a:rPr>
                <a:t>制冷</a:t>
              </a:r>
              <a:r>
                <a:rPr kumimoji="1" lang="zh-CN" altLang="en-US" sz="2400" b="1" smtClean="0">
                  <a:solidFill>
                    <a:srgbClr val="000000"/>
                  </a:solidFill>
                  <a:latin typeface="Times New Roman" pitchFamily="18" charset="0"/>
                </a:rPr>
                <a:t>系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数</a:t>
              </a:r>
            </a:p>
          </p:txBody>
        </p:sp>
        <p:graphicFrame>
          <p:nvGraphicFramePr>
            <p:cNvPr id="55300" name="Object 50"/>
            <p:cNvGraphicFramePr>
              <a:graphicFrameLocks noChangeAspect="1"/>
            </p:cNvGraphicFramePr>
            <p:nvPr/>
          </p:nvGraphicFramePr>
          <p:xfrm>
            <a:off x="3043" y="3249"/>
            <a:ext cx="1978" cy="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67" name="公式" r:id="rId21" imgW="1295280" imgH="431640" progId="Equation.3">
                    <p:embed/>
                  </p:oleObj>
                </mc:Choice>
                <mc:Fallback>
                  <p:oleObj name="公式" r:id="rId21" imgW="1295280" imgH="431640" progId="Equation.3">
                    <p:embed/>
                    <p:pic>
                      <p:nvPicPr>
                        <p:cNvPr id="5530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3" y="3249"/>
                          <a:ext cx="1978" cy="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318" name="Group 66"/>
          <p:cNvGrpSpPr>
            <a:grpSpLocks/>
          </p:cNvGrpSpPr>
          <p:nvPr/>
        </p:nvGrpSpPr>
        <p:grpSpPr bwMode="auto">
          <a:xfrm>
            <a:off x="2951560" y="2589619"/>
            <a:ext cx="485775" cy="638175"/>
            <a:chOff x="1519" y="2304"/>
            <a:chExt cx="408" cy="536"/>
          </a:xfrm>
        </p:grpSpPr>
        <p:sp>
          <p:nvSpPr>
            <p:cNvPr id="55322" name="AutoShape 52"/>
            <p:cNvSpPr>
              <a:spLocks noChangeArrowheads="1"/>
            </p:cNvSpPr>
            <p:nvPr/>
          </p:nvSpPr>
          <p:spPr bwMode="auto">
            <a:xfrm flipV="1">
              <a:off x="1848" y="2304"/>
              <a:ext cx="79" cy="402"/>
            </a:xfrm>
            <a:prstGeom prst="downArrow">
              <a:avLst>
                <a:gd name="adj1" fmla="val 50000"/>
                <a:gd name="adj2" fmla="val 127215"/>
              </a:avLst>
            </a:prstGeom>
            <a:solidFill>
              <a:schemeClr val="bg2"/>
            </a:solidFill>
            <a:ln w="28575">
              <a:solidFill>
                <a:srgbClr val="FF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55299" name="Object 53"/>
            <p:cNvGraphicFramePr>
              <a:graphicFrameLocks noChangeAspect="1"/>
            </p:cNvGraphicFramePr>
            <p:nvPr/>
          </p:nvGraphicFramePr>
          <p:xfrm>
            <a:off x="1519" y="2569"/>
            <a:ext cx="308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68" name="公式" r:id="rId23" imgW="203040" imgH="215640" progId="Equation.3">
                    <p:embed/>
                  </p:oleObj>
                </mc:Choice>
                <mc:Fallback>
                  <p:oleObj name="公式" r:id="rId23" imgW="203040" imgH="215640" progId="Equation.3">
                    <p:embed/>
                    <p:pic>
                      <p:nvPicPr>
                        <p:cNvPr id="55299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2569"/>
                          <a:ext cx="308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319" name="Group 67"/>
          <p:cNvGrpSpPr>
            <a:grpSpLocks/>
          </p:cNvGrpSpPr>
          <p:nvPr/>
        </p:nvGrpSpPr>
        <p:grpSpPr bwMode="auto">
          <a:xfrm>
            <a:off x="2743201" y="1337081"/>
            <a:ext cx="478631" cy="810816"/>
            <a:chOff x="1344" y="1298"/>
            <a:chExt cx="402" cy="681"/>
          </a:xfrm>
        </p:grpSpPr>
        <p:graphicFrame>
          <p:nvGraphicFramePr>
            <p:cNvPr id="55298" name="Object 55"/>
            <p:cNvGraphicFramePr>
              <a:graphicFrameLocks noChangeAspect="1"/>
            </p:cNvGraphicFramePr>
            <p:nvPr/>
          </p:nvGraphicFramePr>
          <p:xfrm>
            <a:off x="1428" y="1298"/>
            <a:ext cx="318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569" name="公式" r:id="rId25" imgW="177480" imgH="215640" progId="Equation.3">
                    <p:embed/>
                  </p:oleObj>
                </mc:Choice>
                <mc:Fallback>
                  <p:oleObj name="公式" r:id="rId25" imgW="177480" imgH="215640" progId="Equation.3">
                    <p:embed/>
                    <p:pic>
                      <p:nvPicPr>
                        <p:cNvPr id="55298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8" y="1298"/>
                          <a:ext cx="318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21" name="AutoShape 56"/>
            <p:cNvSpPr>
              <a:spLocks noChangeArrowheads="1"/>
            </p:cNvSpPr>
            <p:nvPr/>
          </p:nvSpPr>
          <p:spPr bwMode="auto">
            <a:xfrm flipV="1">
              <a:off x="1344" y="1556"/>
              <a:ext cx="165" cy="423"/>
            </a:xfrm>
            <a:prstGeom prst="downArrow">
              <a:avLst>
                <a:gd name="adj1" fmla="val 50000"/>
                <a:gd name="adj2" fmla="val 64091"/>
              </a:avLst>
            </a:prstGeom>
            <a:solidFill>
              <a:schemeClr val="accent2"/>
            </a:solidFill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3481" name="Text Box 57"/>
          <p:cNvSpPr txBox="1">
            <a:spLocks noChangeArrowheads="1"/>
          </p:cNvSpPr>
          <p:nvPr/>
        </p:nvSpPr>
        <p:spPr bwMode="auto">
          <a:xfrm>
            <a:off x="5388769" y="3119448"/>
            <a:ext cx="17145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rgbClr val="333333"/>
                </a:solidFill>
                <a:latin typeface="Times New Roman" pitchFamily="18" charset="0"/>
              </a:rPr>
              <a:t>低温热源</a:t>
            </a:r>
            <a:r>
              <a:rPr kumimoji="1" lang="en-US" altLang="zh-CN" sz="2400" b="1" i="1">
                <a:solidFill>
                  <a:srgbClr val="333333"/>
                </a:solidFill>
                <a:latin typeface="Times New Roman" pitchFamily="18" charset="0"/>
              </a:rPr>
              <a:t>T</a:t>
            </a:r>
            <a:r>
              <a:rPr kumimoji="1" lang="en-US" altLang="zh-CN" sz="2400" b="1" baseline="-25000">
                <a:solidFill>
                  <a:srgbClr val="333333"/>
                </a:solidFill>
                <a:latin typeface="Times New Roman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2797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3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8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0531_2353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7" y="736038"/>
            <a:ext cx="9141233" cy="338828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10000" y="4391025"/>
            <a:ext cx="18101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b="1" dirty="0">
                <a:solidFill>
                  <a:srgbClr val="000000"/>
                </a:solidFill>
              </a:rPr>
              <a:t>制冷机示意图</a:t>
            </a:r>
          </a:p>
        </p:txBody>
      </p:sp>
    </p:spTree>
    <p:extLst>
      <p:ext uri="{BB962C8B-B14F-4D97-AF65-F5344CB8AC3E}">
        <p14:creationId xmlns:p14="http://schemas.microsoft.com/office/powerpoint/2010/main" val="15477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8344" y="359873"/>
            <a:ext cx="8592456" cy="1772793"/>
            <a:chOff x="348344" y="194773"/>
            <a:chExt cx="8592456" cy="1772793"/>
          </a:xfrm>
        </p:grpSpPr>
        <p:sp>
          <p:nvSpPr>
            <p:cNvPr id="57352" name="Text Box 3"/>
            <p:cNvSpPr txBox="1">
              <a:spLocks noChangeArrowheads="1"/>
            </p:cNvSpPr>
            <p:nvPr/>
          </p:nvSpPr>
          <p:spPr bwMode="auto">
            <a:xfrm>
              <a:off x="348344" y="194773"/>
              <a:ext cx="8592456" cy="1772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100" b="1" dirty="0">
                  <a:solidFill>
                    <a:srgbClr val="990000"/>
                  </a:solidFill>
                  <a:latin typeface="Times New Roman" pitchFamily="18" charset="0"/>
                </a:rPr>
                <a:t>例</a:t>
              </a:r>
              <a:r>
                <a:rPr lang="en-US" altLang="zh-CN" sz="2100" b="1" dirty="0">
                  <a:solidFill>
                    <a:srgbClr val="990000"/>
                  </a:solidFill>
                  <a:latin typeface="Times New Roman" pitchFamily="18" charset="0"/>
                </a:rPr>
                <a:t>5  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一电冰箱放在室温为           的房间里，冰箱储藏柜中的温度维持在        </a:t>
              </a:r>
              <a:r>
                <a:rPr lang="en-US" altLang="zh-CN" sz="2100" b="1" dirty="0">
                  <a:solidFill>
                    <a:srgbClr val="1C1C1C"/>
                  </a:solidFill>
                  <a:latin typeface="Times New Roman" pitchFamily="18" charset="0"/>
                </a:rPr>
                <a:t>.  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现每天有                  的热量自房间传入冰箱内</a:t>
              </a:r>
              <a:r>
                <a:rPr lang="en-US" altLang="zh-CN" sz="2100" b="1" dirty="0">
                  <a:solidFill>
                    <a:srgbClr val="1C1C1C"/>
                  </a:solidFill>
                  <a:latin typeface="宋体" charset="-122"/>
                </a:rPr>
                <a:t>,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若要维持冰箱内温度不变</a:t>
              </a:r>
              <a:r>
                <a:rPr lang="en-US" altLang="zh-CN" sz="2100" b="1" dirty="0">
                  <a:solidFill>
                    <a:srgbClr val="1C1C1C"/>
                  </a:solidFill>
                  <a:latin typeface="宋体" charset="-122"/>
                </a:rPr>
                <a:t>,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外界每天需</a:t>
              </a:r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做多少功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 </a:t>
              </a:r>
              <a:r>
                <a:rPr lang="en-US" altLang="zh-CN" sz="2100" b="1" dirty="0">
                  <a:solidFill>
                    <a:srgbClr val="1C1C1C"/>
                  </a:solidFill>
                  <a:latin typeface="宋体" charset="-122"/>
                </a:rPr>
                <a:t>,</a:t>
              </a:r>
              <a:r>
                <a:rPr lang="en-US" altLang="zh-CN" sz="2100" b="1" dirty="0">
                  <a:solidFill>
                    <a:srgbClr val="1C1C1C"/>
                  </a:solidFill>
                  <a:latin typeface="Times New Roman" pitchFamily="18" charset="0"/>
                </a:rPr>
                <a:t> 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其</a:t>
              </a:r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功率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为多</a:t>
              </a:r>
              <a:r>
                <a:rPr lang="zh-CN" altLang="en-US" sz="2100" b="1">
                  <a:solidFill>
                    <a:srgbClr val="1C1C1C"/>
                  </a:solidFill>
                  <a:latin typeface="Times New Roman" pitchFamily="18" charset="0"/>
                </a:rPr>
                <a:t>少</a:t>
              </a:r>
              <a:r>
                <a:rPr lang="zh-CN" altLang="en-US" sz="2100" b="1" smtClean="0">
                  <a:solidFill>
                    <a:srgbClr val="1C1C1C"/>
                  </a:solidFill>
                  <a:latin typeface="Times New Roman" pitchFamily="18" charset="0"/>
                </a:rPr>
                <a:t>？设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在       至          之间运转的冰</a:t>
              </a:r>
              <a:r>
                <a:rPr lang="zh-CN" altLang="en-US" sz="2100" b="1">
                  <a:solidFill>
                    <a:srgbClr val="1C1C1C"/>
                  </a:solidFill>
                  <a:latin typeface="Times New Roman" pitchFamily="18" charset="0"/>
                </a:rPr>
                <a:t>箱</a:t>
              </a:r>
              <a:r>
                <a:rPr lang="zh-CN" altLang="en-US" sz="2100" b="1" smtClean="0">
                  <a:solidFill>
                    <a:srgbClr val="1C1C1C"/>
                  </a:solidFill>
                  <a:latin typeface="Times New Roman" pitchFamily="18" charset="0"/>
                </a:rPr>
                <a:t>的制冷系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数是</a:t>
              </a:r>
              <a:r>
                <a:rPr lang="zh-CN" altLang="en-US" sz="2100" b="1">
                  <a:solidFill>
                    <a:srgbClr val="1C1C1C"/>
                  </a:solidFill>
                  <a:latin typeface="Times New Roman" pitchFamily="18" charset="0"/>
                </a:rPr>
                <a:t>卡</a:t>
              </a:r>
              <a:r>
                <a:rPr lang="zh-CN" altLang="en-US" sz="2100" b="1" smtClean="0">
                  <a:solidFill>
                    <a:srgbClr val="1C1C1C"/>
                  </a:solidFill>
                  <a:latin typeface="Times New Roman" pitchFamily="18" charset="0"/>
                </a:rPr>
                <a:t>诺制冷机制冷系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数的 </a:t>
              </a:r>
              <a:r>
                <a:rPr lang="en-US" altLang="zh-CN" sz="2100" dirty="0">
                  <a:solidFill>
                    <a:srgbClr val="1C1C1C"/>
                  </a:solidFill>
                  <a:latin typeface="Times New Roman" pitchFamily="18" charset="0"/>
                </a:rPr>
                <a:t>55%</a:t>
              </a:r>
              <a:r>
                <a:rPr lang="en-US" altLang="zh-CN" sz="2100" b="1" dirty="0">
                  <a:solidFill>
                    <a:srgbClr val="1C1C1C"/>
                  </a:solidFill>
                  <a:latin typeface="Times New Roman" pitchFamily="18" charset="0"/>
                </a:rPr>
                <a:t> .</a:t>
              </a:r>
            </a:p>
          </p:txBody>
        </p:sp>
        <p:graphicFrame>
          <p:nvGraphicFramePr>
            <p:cNvPr id="5734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9196882"/>
                </p:ext>
              </p:extLst>
            </p:nvPr>
          </p:nvGraphicFramePr>
          <p:xfrm>
            <a:off x="712715" y="729784"/>
            <a:ext cx="484286" cy="285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08" name="Equation" r:id="rId3" imgW="291960" imgH="177480" progId="Equation.DSMT4">
                    <p:embed/>
                  </p:oleObj>
                </mc:Choice>
                <mc:Fallback>
                  <p:oleObj name="Equation" r:id="rId3" imgW="29196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2715" y="729784"/>
                          <a:ext cx="484286" cy="28551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4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1461512"/>
                </p:ext>
              </p:extLst>
            </p:nvPr>
          </p:nvGraphicFramePr>
          <p:xfrm>
            <a:off x="2562521" y="676829"/>
            <a:ext cx="1093994" cy="338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09" name="Equation" r:id="rId5" imgW="1028520" imgH="317160" progId="Equation.3">
                    <p:embed/>
                  </p:oleObj>
                </mc:Choice>
                <mc:Fallback>
                  <p:oleObj name="Equation" r:id="rId5" imgW="10285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521" y="676829"/>
                          <a:ext cx="1093994" cy="33846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5097654"/>
                </p:ext>
              </p:extLst>
            </p:nvPr>
          </p:nvGraphicFramePr>
          <p:xfrm>
            <a:off x="3458196" y="313669"/>
            <a:ext cx="632222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10" name="Equation" r:id="rId7" imgW="380880" imgH="177480" progId="Equation.DSMT4">
                    <p:embed/>
                  </p:oleObj>
                </mc:Choice>
                <mc:Fallback>
                  <p:oleObj name="Equation" r:id="rId7" imgW="3808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8196" y="313669"/>
                          <a:ext cx="632222" cy="285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2537510"/>
                </p:ext>
              </p:extLst>
            </p:nvPr>
          </p:nvGraphicFramePr>
          <p:xfrm>
            <a:off x="6751291" y="1153943"/>
            <a:ext cx="484286" cy="285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11" name="Equation" r:id="rId9" imgW="291960" imgH="177480" progId="Equation.DSMT4">
                    <p:embed/>
                  </p:oleObj>
                </mc:Choice>
                <mc:Fallback>
                  <p:oleObj name="Equation" r:id="rId9" imgW="29196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51291" y="1153943"/>
                          <a:ext cx="484286" cy="28551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3450409"/>
                </p:ext>
              </p:extLst>
            </p:nvPr>
          </p:nvGraphicFramePr>
          <p:xfrm>
            <a:off x="7553504" y="1153943"/>
            <a:ext cx="632222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12" name="Equation" r:id="rId10" imgW="380880" imgH="177480" progId="Equation.DSMT4">
                    <p:embed/>
                  </p:oleObj>
                </mc:Choice>
                <mc:Fallback>
                  <p:oleObj name="Equation" r:id="rId10" imgW="3808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3504" y="1153943"/>
                          <a:ext cx="632222" cy="2857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5481" name="Text Box 9"/>
          <p:cNvSpPr txBox="1">
            <a:spLocks noChangeArrowheads="1"/>
          </p:cNvSpPr>
          <p:nvPr/>
        </p:nvSpPr>
        <p:spPr bwMode="auto">
          <a:xfrm>
            <a:off x="513112" y="2558504"/>
            <a:ext cx="56007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100" b="1" dirty="0">
                <a:solidFill>
                  <a:srgbClr val="990000"/>
                </a:solidFill>
                <a:latin typeface="Times New Roman" pitchFamily="18" charset="0"/>
              </a:rPr>
              <a:t>解</a:t>
            </a:r>
            <a:r>
              <a:rPr lang="en-US" altLang="zh-CN" sz="2100" b="1" dirty="0">
                <a:solidFill>
                  <a:srgbClr val="990000"/>
                </a:solidFill>
                <a:latin typeface="Times New Roman" pitchFamily="18" charset="0"/>
              </a:rPr>
              <a:t>:</a:t>
            </a:r>
            <a:endParaRPr lang="zh-CN" altLang="en-US" sz="2100" b="1" dirty="0">
              <a:solidFill>
                <a:srgbClr val="990000"/>
              </a:solidFill>
              <a:latin typeface="Times New Roman" pitchFamily="18" charset="0"/>
            </a:endParaRPr>
          </a:p>
        </p:txBody>
      </p:sp>
      <p:graphicFrame>
        <p:nvGraphicFramePr>
          <p:cNvPr id="1054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300734"/>
              </p:ext>
            </p:extLst>
          </p:nvPr>
        </p:nvGraphicFramePr>
        <p:xfrm>
          <a:off x="1197001" y="2362285"/>
          <a:ext cx="4265301" cy="858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13" name="公式" r:id="rId12" imgW="2145960" imgH="431640" progId="Equation.3">
                  <p:embed/>
                </p:oleObj>
              </mc:Choice>
              <mc:Fallback>
                <p:oleObj name="公式" r:id="rId12" imgW="2145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7001" y="2362285"/>
                        <a:ext cx="4265301" cy="8587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073182" y="3712488"/>
            <a:ext cx="5543550" cy="643521"/>
            <a:chOff x="1136587" y="5203985"/>
            <a:chExt cx="7391400" cy="858028"/>
          </a:xfrm>
        </p:grpSpPr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136587" y="5332868"/>
              <a:ext cx="7391400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由                                  得</a:t>
              </a:r>
            </a:p>
          </p:txBody>
        </p:sp>
        <p:graphicFrame>
          <p:nvGraphicFramePr>
            <p:cNvPr id="15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0372054"/>
                </p:ext>
              </p:extLst>
            </p:nvPr>
          </p:nvGraphicFramePr>
          <p:xfrm>
            <a:off x="1652526" y="5203985"/>
            <a:ext cx="2143866" cy="8580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14" name="Equation" r:id="rId14" imgW="1079280" imgH="431640" progId="Equation.DSMT4">
                    <p:embed/>
                  </p:oleObj>
                </mc:Choice>
                <mc:Fallback>
                  <p:oleObj name="Equation" r:id="rId14" imgW="107928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2526" y="5203985"/>
                          <a:ext cx="2143866" cy="85802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4738427"/>
                </p:ext>
              </p:extLst>
            </p:nvPr>
          </p:nvGraphicFramePr>
          <p:xfrm>
            <a:off x="5112958" y="5262880"/>
            <a:ext cx="1033478" cy="782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615" name="Equation" r:id="rId16" imgW="520560" imgH="393480" progId="Equation.DSMT4">
                    <p:embed/>
                  </p:oleObj>
                </mc:Choice>
                <mc:Fallback>
                  <p:oleObj name="Equation" r:id="rId16" imgW="52056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2958" y="5262880"/>
                          <a:ext cx="1033478" cy="78232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5297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695431" y="1297772"/>
            <a:ext cx="5943600" cy="738188"/>
            <a:chOff x="567" y="1480"/>
            <a:chExt cx="4992" cy="620"/>
          </a:xfrm>
        </p:grpSpPr>
        <p:sp>
          <p:nvSpPr>
            <p:cNvPr id="58379" name="Rectangle 3"/>
            <p:cNvSpPr>
              <a:spLocks noChangeArrowheads="1"/>
            </p:cNvSpPr>
            <p:nvPr/>
          </p:nvSpPr>
          <p:spPr bwMode="auto">
            <a:xfrm>
              <a:off x="567" y="1480"/>
              <a:ext cx="4992" cy="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热平衡时                       </a:t>
              </a:r>
            </a:p>
          </p:txBody>
        </p:sp>
        <p:graphicFrame>
          <p:nvGraphicFramePr>
            <p:cNvPr id="5837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6911709"/>
                </p:ext>
              </p:extLst>
            </p:nvPr>
          </p:nvGraphicFramePr>
          <p:xfrm>
            <a:off x="1617" y="1677"/>
            <a:ext cx="1533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298" name="Equation" r:id="rId3" imgW="990360" imgH="241200" progId="Equation.DSMT4">
                    <p:embed/>
                  </p:oleObj>
                </mc:Choice>
                <mc:Fallback>
                  <p:oleObj name="Equation" r:id="rId3" imgW="99036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7" y="1677"/>
                          <a:ext cx="1533" cy="35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1389268" y="2290074"/>
            <a:ext cx="5507831" cy="743633"/>
            <a:chOff x="328357" y="2816365"/>
            <a:chExt cx="7343775" cy="991511"/>
          </a:xfrm>
        </p:grpSpPr>
        <p:graphicFrame>
          <p:nvGraphicFramePr>
            <p:cNvPr id="1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225393"/>
                </p:ext>
              </p:extLst>
            </p:nvPr>
          </p:nvGraphicFramePr>
          <p:xfrm>
            <a:off x="2419121" y="2816365"/>
            <a:ext cx="4591278" cy="991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299" name="Equation" r:id="rId5" imgW="1942920" imgH="419040" progId="Equation.DSMT4">
                    <p:embed/>
                  </p:oleObj>
                </mc:Choice>
                <mc:Fallback>
                  <p:oleObj name="Equation" r:id="rId5" imgW="1942920" imgH="419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9121" y="2816365"/>
                          <a:ext cx="4591278" cy="99151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328357" y="2988808"/>
              <a:ext cx="7343775" cy="64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每天需作功 </a:t>
              </a:r>
            </a:p>
          </p:txBody>
        </p:sp>
      </p:grp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2280939" y="3386326"/>
            <a:ext cx="4375548" cy="784622"/>
            <a:chOff x="793" y="2497"/>
            <a:chExt cx="3675" cy="659"/>
          </a:xfrm>
        </p:grpSpPr>
        <p:graphicFrame>
          <p:nvGraphicFramePr>
            <p:cNvPr id="15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0313759"/>
                </p:ext>
              </p:extLst>
            </p:nvPr>
          </p:nvGraphicFramePr>
          <p:xfrm>
            <a:off x="1424" y="2497"/>
            <a:ext cx="3044" cy="6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300" name="Equation" r:id="rId7" imgW="1866600" imgH="419040" progId="Equation.DSMT4">
                    <p:embed/>
                  </p:oleObj>
                </mc:Choice>
                <mc:Fallback>
                  <p:oleObj name="Equation" r:id="rId7" imgW="1866600" imgH="419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4" y="2497"/>
                          <a:ext cx="3044" cy="65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793" y="2657"/>
              <a:ext cx="66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100" b="1">
                  <a:solidFill>
                    <a:srgbClr val="1C1C1C"/>
                  </a:solidFill>
                  <a:latin typeface="Times New Roman" pitchFamily="18" charset="0"/>
                </a:rPr>
                <a:t>功率</a:t>
              </a:r>
            </a:p>
          </p:txBody>
        </p:sp>
      </p:grp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498887" y="553409"/>
            <a:ext cx="55435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由                                  得</a:t>
            </a:r>
          </a:p>
        </p:txBody>
      </p:sp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125783"/>
              </p:ext>
            </p:extLst>
          </p:nvPr>
        </p:nvGraphicFramePr>
        <p:xfrm>
          <a:off x="2931561" y="411026"/>
          <a:ext cx="1858029" cy="743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01" name="Equation" r:id="rId9" imgW="1079280" imgH="431640" progId="Equation.DSMT4">
                  <p:embed/>
                </p:oleObj>
              </mc:Choice>
              <mc:Fallback>
                <p:oleObj name="Equation" r:id="rId9" imgW="10792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1561" y="411026"/>
                        <a:ext cx="1858029" cy="7436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007298"/>
              </p:ext>
            </p:extLst>
          </p:nvPr>
        </p:nvGraphicFramePr>
        <p:xfrm>
          <a:off x="5526885" y="432338"/>
          <a:ext cx="895687" cy="67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02" name="Equation" r:id="rId11" imgW="520560" imgH="393480" progId="Equation.DSMT4">
                  <p:embed/>
                </p:oleObj>
              </mc:Choice>
              <mc:Fallback>
                <p:oleObj name="Equation" r:id="rId11" imgW="520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885" y="432338"/>
                        <a:ext cx="895687" cy="67801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91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393755"/>
              </p:ext>
            </p:extLst>
          </p:nvPr>
        </p:nvGraphicFramePr>
        <p:xfrm>
          <a:off x="3416378" y="1080303"/>
          <a:ext cx="1402309" cy="796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82" name="公式" r:id="rId3" imgW="622080" imgH="393480" progId="Equation.3">
                  <p:embed/>
                </p:oleObj>
              </mc:Choice>
              <mc:Fallback>
                <p:oleObj name="公式" r:id="rId3" imgW="622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378" y="1080303"/>
                        <a:ext cx="1402309" cy="7962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130449"/>
              </p:ext>
            </p:extLst>
          </p:nvPr>
        </p:nvGraphicFramePr>
        <p:xfrm>
          <a:off x="883130" y="1194919"/>
          <a:ext cx="2288941" cy="641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83" name="Equation" r:id="rId5" imgW="1143000" imgH="355320" progId="Equation.DSMT4">
                  <p:embed/>
                </p:oleObj>
              </mc:Choice>
              <mc:Fallback>
                <p:oleObj name="Equation" r:id="rId5" imgW="114300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130" y="1194919"/>
                        <a:ext cx="2288941" cy="6410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583960"/>
              </p:ext>
            </p:extLst>
          </p:nvPr>
        </p:nvGraphicFramePr>
        <p:xfrm>
          <a:off x="1289168" y="2141826"/>
          <a:ext cx="136842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84" name="Equation" r:id="rId7" imgW="863280" imgH="393480" progId="Equation.DSMT4">
                  <p:embed/>
                </p:oleObj>
              </mc:Choice>
              <mc:Fallback>
                <p:oleObj name="Equation" r:id="rId7" imgW="8632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168" y="2141826"/>
                        <a:ext cx="1368425" cy="6715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965822"/>
              </p:ext>
            </p:extLst>
          </p:nvPr>
        </p:nvGraphicFramePr>
        <p:xfrm>
          <a:off x="1289168" y="2957616"/>
          <a:ext cx="1525290" cy="794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85" name="Equation" r:id="rId9" imgW="761760" imgH="431640" progId="Equation.DSMT4">
                  <p:embed/>
                </p:oleObj>
              </mc:Choice>
              <mc:Fallback>
                <p:oleObj name="Equation" r:id="rId9" imgW="761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168" y="2957616"/>
                        <a:ext cx="1525290" cy="7944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381488"/>
              </p:ext>
            </p:extLst>
          </p:nvPr>
        </p:nvGraphicFramePr>
        <p:xfrm>
          <a:off x="1348725" y="3896336"/>
          <a:ext cx="1465733" cy="777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86" name="Equation" r:id="rId11" imgW="787320" imgH="431640" progId="Equation.DSMT4">
                  <p:embed/>
                </p:oleObj>
              </mc:Choice>
              <mc:Fallback>
                <p:oleObj name="Equation" r:id="rId11" imgW="7873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8725" y="3896336"/>
                        <a:ext cx="1465733" cy="777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856302"/>
              </p:ext>
            </p:extLst>
          </p:nvPr>
        </p:nvGraphicFramePr>
        <p:xfrm>
          <a:off x="3416378" y="4053811"/>
          <a:ext cx="1659547" cy="462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87" name="Equation" r:id="rId13" imgW="736560" imgH="228600" progId="Equation.DSMT4">
                  <p:embed/>
                </p:oleObj>
              </mc:Choice>
              <mc:Fallback>
                <p:oleObj name="Equation" r:id="rId13" imgW="736560" imgH="228600" progId="Equation.DSMT4">
                  <p:embed/>
                  <p:pic>
                    <p:nvPicPr>
                      <p:cNvPr id="686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378" y="4053811"/>
                        <a:ext cx="1659547" cy="46233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62"/>
          <p:cNvGrpSpPr>
            <a:grpSpLocks/>
          </p:cNvGrpSpPr>
          <p:nvPr/>
        </p:nvGrpSpPr>
        <p:grpSpPr bwMode="auto">
          <a:xfrm>
            <a:off x="5693060" y="1599708"/>
            <a:ext cx="2687241" cy="2063353"/>
            <a:chOff x="3076" y="624"/>
            <a:chExt cx="2257" cy="1733"/>
          </a:xfrm>
        </p:grpSpPr>
        <p:grpSp>
          <p:nvGrpSpPr>
            <p:cNvPr id="9" name="Group 61"/>
            <p:cNvGrpSpPr>
              <a:grpSpLocks/>
            </p:cNvGrpSpPr>
            <p:nvPr/>
          </p:nvGrpSpPr>
          <p:grpSpPr bwMode="auto">
            <a:xfrm>
              <a:off x="3076" y="624"/>
              <a:ext cx="2257" cy="1733"/>
              <a:chOff x="3076" y="624"/>
              <a:chExt cx="2257" cy="1733"/>
            </a:xfrm>
          </p:grpSpPr>
          <p:sp>
            <p:nvSpPr>
              <p:cNvPr id="16" name="Arc 26"/>
              <p:cNvSpPr>
                <a:spLocks/>
              </p:cNvSpPr>
              <p:nvPr/>
            </p:nvSpPr>
            <p:spPr bwMode="auto">
              <a:xfrm flipH="1" flipV="1">
                <a:off x="3792" y="864"/>
                <a:ext cx="1286" cy="828"/>
              </a:xfrm>
              <a:custGeom>
                <a:avLst/>
                <a:gdLst>
                  <a:gd name="T0" fmla="*/ 1 w 21378"/>
                  <a:gd name="T1" fmla="*/ 0 h 21281"/>
                  <a:gd name="T2" fmla="*/ 5 w 21378"/>
                  <a:gd name="T3" fmla="*/ 1 h 21281"/>
                  <a:gd name="T4" fmla="*/ 0 w 21378"/>
                  <a:gd name="T5" fmla="*/ 1 h 21281"/>
                  <a:gd name="T6" fmla="*/ 0 60000 65536"/>
                  <a:gd name="T7" fmla="*/ 0 60000 65536"/>
                  <a:gd name="T8" fmla="*/ 0 60000 65536"/>
                  <a:gd name="T9" fmla="*/ 0 w 21378"/>
                  <a:gd name="T10" fmla="*/ 0 h 21281"/>
                  <a:gd name="T11" fmla="*/ 21378 w 21378"/>
                  <a:gd name="T12" fmla="*/ 21281 h 212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378" h="21281" fill="none" extrusionOk="0">
                    <a:moveTo>
                      <a:pt x="3698" y="0"/>
                    </a:moveTo>
                    <a:cubicBezTo>
                      <a:pt x="12906" y="1600"/>
                      <a:pt x="20040" y="8941"/>
                      <a:pt x="21377" y="18191"/>
                    </a:cubicBezTo>
                  </a:path>
                  <a:path w="21378" h="21281" stroke="0" extrusionOk="0">
                    <a:moveTo>
                      <a:pt x="3698" y="0"/>
                    </a:moveTo>
                    <a:cubicBezTo>
                      <a:pt x="12906" y="1600"/>
                      <a:pt x="20040" y="8941"/>
                      <a:pt x="21377" y="18191"/>
                    </a:cubicBezTo>
                    <a:lnTo>
                      <a:pt x="0" y="21281"/>
                    </a:lnTo>
                    <a:close/>
                  </a:path>
                </a:pathLst>
              </a:cu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Line 27"/>
              <p:cNvSpPr>
                <a:spLocks noChangeShapeType="1"/>
              </p:cNvSpPr>
              <p:nvPr/>
            </p:nvSpPr>
            <p:spPr bwMode="auto">
              <a:xfrm>
                <a:off x="4190" y="2112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Line 28"/>
              <p:cNvSpPr>
                <a:spLocks noChangeShapeType="1"/>
              </p:cNvSpPr>
              <p:nvPr/>
            </p:nvSpPr>
            <p:spPr bwMode="auto">
              <a:xfrm>
                <a:off x="4848" y="1680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Line 29"/>
              <p:cNvSpPr>
                <a:spLocks noChangeShapeType="1"/>
              </p:cNvSpPr>
              <p:nvPr/>
            </p:nvSpPr>
            <p:spPr bwMode="auto">
              <a:xfrm flipH="1">
                <a:off x="3431" y="998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Line 30"/>
              <p:cNvSpPr>
                <a:spLocks noChangeShapeType="1"/>
              </p:cNvSpPr>
              <p:nvPr/>
            </p:nvSpPr>
            <p:spPr bwMode="auto">
              <a:xfrm>
                <a:off x="4023" y="1353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Line 31"/>
              <p:cNvSpPr>
                <a:spLocks noChangeShapeType="1"/>
              </p:cNvSpPr>
              <p:nvPr/>
            </p:nvSpPr>
            <p:spPr bwMode="auto">
              <a:xfrm>
                <a:off x="3408" y="2064"/>
                <a:ext cx="19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Line 32"/>
              <p:cNvSpPr>
                <a:spLocks noChangeShapeType="1"/>
              </p:cNvSpPr>
              <p:nvPr/>
            </p:nvSpPr>
            <p:spPr bwMode="auto">
              <a:xfrm flipV="1">
                <a:off x="3434" y="671"/>
                <a:ext cx="0" cy="140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Line 33"/>
              <p:cNvSpPr>
                <a:spLocks noChangeShapeType="1"/>
              </p:cNvSpPr>
              <p:nvPr/>
            </p:nvSpPr>
            <p:spPr bwMode="auto">
              <a:xfrm>
                <a:off x="3792" y="1008"/>
                <a:ext cx="0" cy="10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Line 34"/>
              <p:cNvSpPr>
                <a:spLocks noChangeShapeType="1"/>
              </p:cNvSpPr>
              <p:nvPr/>
            </p:nvSpPr>
            <p:spPr bwMode="auto">
              <a:xfrm flipH="1">
                <a:off x="3431" y="1699"/>
                <a:ext cx="14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Text Box 35"/>
              <p:cNvSpPr txBox="1">
                <a:spLocks noChangeArrowheads="1"/>
              </p:cNvSpPr>
              <p:nvPr/>
            </p:nvSpPr>
            <p:spPr bwMode="auto">
              <a:xfrm>
                <a:off x="3648" y="720"/>
                <a:ext cx="336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rgbClr val="CC0000"/>
                    </a:solidFill>
                    <a:latin typeface="Times New Roman" pitchFamily="18" charset="0"/>
                  </a:rPr>
                  <a:t>1</a:t>
                </a:r>
                <a:endParaRPr kumimoji="1" lang="en-US" altLang="zh-CN" sz="2100" b="1">
                  <a:solidFill>
                    <a:srgbClr val="A5002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" name="Text Box 36"/>
              <p:cNvSpPr txBox="1">
                <a:spLocks noChangeArrowheads="1"/>
              </p:cNvSpPr>
              <p:nvPr/>
            </p:nvSpPr>
            <p:spPr bwMode="auto">
              <a:xfrm>
                <a:off x="4848" y="1536"/>
                <a:ext cx="24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en-US" altLang="zh-CN" sz="2100" b="1">
                    <a:solidFill>
                      <a:srgbClr val="CC0000"/>
                    </a:solidFill>
                    <a:latin typeface="Times New Roman" pitchFamily="18" charset="0"/>
                  </a:rPr>
                  <a:t>2</a:t>
                </a:r>
                <a:endParaRPr kumimoji="1" lang="en-US" altLang="zh-CN" sz="21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27" name="Object 37"/>
              <p:cNvGraphicFramePr>
                <a:graphicFrameLocks noChangeAspect="1"/>
              </p:cNvGraphicFramePr>
              <p:nvPr/>
            </p:nvGraphicFramePr>
            <p:xfrm>
              <a:off x="3878" y="751"/>
              <a:ext cx="802" cy="2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988" name="公式" r:id="rId15" imgW="609480" imgH="215640" progId="Equation.3">
                      <p:embed/>
                    </p:oleObj>
                  </mc:Choice>
                  <mc:Fallback>
                    <p:oleObj name="公式" r:id="rId15" imgW="609480" imgH="215640" progId="Equation.3">
                      <p:embed/>
                      <p:pic>
                        <p:nvPicPr>
                          <p:cNvPr id="22535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751"/>
                            <a:ext cx="802" cy="27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38"/>
              <p:cNvGraphicFramePr>
                <a:graphicFrameLocks noChangeAspect="1"/>
              </p:cNvGraphicFramePr>
              <p:nvPr/>
            </p:nvGraphicFramePr>
            <p:xfrm>
              <a:off x="4558" y="1298"/>
              <a:ext cx="703" cy="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989" name="公式" r:id="rId17" imgW="647640" imgH="215640" progId="Equation.3">
                      <p:embed/>
                    </p:oleObj>
                  </mc:Choice>
                  <mc:Fallback>
                    <p:oleObj name="公式" r:id="rId17" imgW="647640" imgH="215640" progId="Equation.3">
                      <p:embed/>
                      <p:pic>
                        <p:nvPicPr>
                          <p:cNvPr id="22536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8" y="1298"/>
                            <a:ext cx="703" cy="2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39"/>
              <p:cNvGraphicFramePr>
                <a:graphicFrameLocks noChangeAspect="1"/>
              </p:cNvGraphicFramePr>
              <p:nvPr/>
            </p:nvGraphicFramePr>
            <p:xfrm>
              <a:off x="3076" y="864"/>
              <a:ext cx="332" cy="3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990" name="Equation" r:id="rId19" imgW="266400" imgH="317160" progId="Equation.3">
                      <p:embed/>
                    </p:oleObj>
                  </mc:Choice>
                  <mc:Fallback>
                    <p:oleObj name="Equation" r:id="rId19" imgW="266400" imgH="317160" progId="Equation.3">
                      <p:embed/>
                      <p:pic>
                        <p:nvPicPr>
                          <p:cNvPr id="22537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6" y="864"/>
                            <a:ext cx="332" cy="33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40"/>
              <p:cNvGraphicFramePr>
                <a:graphicFrameLocks noChangeAspect="1"/>
              </p:cNvGraphicFramePr>
              <p:nvPr/>
            </p:nvGraphicFramePr>
            <p:xfrm>
              <a:off x="3120" y="1488"/>
              <a:ext cx="310" cy="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991" name="Equation" r:id="rId21" imgW="291960" imgH="317160" progId="Equation.3">
                      <p:embed/>
                    </p:oleObj>
                  </mc:Choice>
                  <mc:Fallback>
                    <p:oleObj name="Equation" r:id="rId21" imgW="291960" imgH="317160" progId="Equation.3">
                      <p:embed/>
                      <p:pic>
                        <p:nvPicPr>
                          <p:cNvPr id="22538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20" y="1488"/>
                            <a:ext cx="310" cy="3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41"/>
              <p:cNvGraphicFramePr>
                <a:graphicFrameLocks noChangeAspect="1"/>
              </p:cNvGraphicFramePr>
              <p:nvPr/>
            </p:nvGraphicFramePr>
            <p:xfrm>
              <a:off x="3719" y="2016"/>
              <a:ext cx="269" cy="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992" name="公式" r:id="rId23" imgW="126720" imgH="164880" progId="Equation.3">
                      <p:embed/>
                    </p:oleObj>
                  </mc:Choice>
                  <mc:Fallback>
                    <p:oleObj name="公式" r:id="rId23" imgW="126720" imgH="164880" progId="Equation.3">
                      <p:embed/>
                      <p:pic>
                        <p:nvPicPr>
                          <p:cNvPr id="22539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19" y="2016"/>
                            <a:ext cx="269" cy="34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42"/>
              <p:cNvGraphicFramePr>
                <a:graphicFrameLocks noChangeAspect="1"/>
              </p:cNvGraphicFramePr>
              <p:nvPr/>
            </p:nvGraphicFramePr>
            <p:xfrm>
              <a:off x="4715" y="2016"/>
              <a:ext cx="299" cy="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993" name="公式" r:id="rId25" imgW="139680" imgH="164880" progId="Equation.3">
                      <p:embed/>
                    </p:oleObj>
                  </mc:Choice>
                  <mc:Fallback>
                    <p:oleObj name="公式" r:id="rId25" imgW="139680" imgH="164880" progId="Equation.3">
                      <p:embed/>
                      <p:pic>
                        <p:nvPicPr>
                          <p:cNvPr id="2254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15" y="2016"/>
                            <a:ext cx="299" cy="34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43"/>
              <p:cNvGraphicFramePr>
                <a:graphicFrameLocks noChangeAspect="1"/>
              </p:cNvGraphicFramePr>
              <p:nvPr/>
            </p:nvGraphicFramePr>
            <p:xfrm>
              <a:off x="3137" y="624"/>
              <a:ext cx="207" cy="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994" name="Equation" r:id="rId27" imgW="203040" imgH="241200" progId="Equation.3">
                      <p:embed/>
                    </p:oleObj>
                  </mc:Choice>
                  <mc:Fallback>
                    <p:oleObj name="Equation" r:id="rId27" imgW="203040" imgH="241200" progId="Equation.3">
                      <p:embed/>
                      <p:pic>
                        <p:nvPicPr>
                          <p:cNvPr id="22541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37" y="624"/>
                            <a:ext cx="207" cy="24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44"/>
              <p:cNvGraphicFramePr>
                <a:graphicFrameLocks noChangeAspect="1"/>
              </p:cNvGraphicFramePr>
              <p:nvPr/>
            </p:nvGraphicFramePr>
            <p:xfrm>
              <a:off x="5136" y="2112"/>
              <a:ext cx="197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995" name="Equation" r:id="rId29" imgW="215640" imgH="241200" progId="Equation.3">
                      <p:embed/>
                    </p:oleObj>
                  </mc:Choice>
                  <mc:Fallback>
                    <p:oleObj name="Equation" r:id="rId29" imgW="215640" imgH="241200" progId="Equation.3">
                      <p:embed/>
                      <p:pic>
                        <p:nvPicPr>
                          <p:cNvPr id="22542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6" y="2112"/>
                            <a:ext cx="197" cy="22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45"/>
              <p:cNvGraphicFramePr>
                <a:graphicFrameLocks noChangeAspect="1"/>
              </p:cNvGraphicFramePr>
              <p:nvPr/>
            </p:nvGraphicFramePr>
            <p:xfrm>
              <a:off x="3360" y="2064"/>
              <a:ext cx="177" cy="2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996" name="Equation" r:id="rId31" imgW="164880" imgH="190440" progId="Equation.3">
                      <p:embed/>
                    </p:oleObj>
                  </mc:Choice>
                  <mc:Fallback>
                    <p:oleObj name="Equation" r:id="rId31" imgW="164880" imgH="190440" progId="Equation.3">
                      <p:embed/>
                      <p:pic>
                        <p:nvPicPr>
                          <p:cNvPr id="22543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0" y="2064"/>
                            <a:ext cx="177" cy="2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" name="Group 59"/>
            <p:cNvGrpSpPr>
              <a:grpSpLocks/>
            </p:cNvGrpSpPr>
            <p:nvPr/>
          </p:nvGrpSpPr>
          <p:grpSpPr bwMode="auto">
            <a:xfrm>
              <a:off x="3936" y="1488"/>
              <a:ext cx="672" cy="818"/>
              <a:chOff x="3936" y="1488"/>
              <a:chExt cx="672" cy="818"/>
            </a:xfrm>
          </p:grpSpPr>
          <p:graphicFrame>
            <p:nvGraphicFramePr>
              <p:cNvPr id="11" name="Object 47"/>
              <p:cNvGraphicFramePr>
                <a:graphicFrameLocks noChangeAspect="1"/>
              </p:cNvGraphicFramePr>
              <p:nvPr/>
            </p:nvGraphicFramePr>
            <p:xfrm>
              <a:off x="4128" y="2064"/>
              <a:ext cx="288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997" name="Equation" r:id="rId33" imgW="355320" imgH="253800" progId="Equation.3">
                      <p:embed/>
                    </p:oleObj>
                  </mc:Choice>
                  <mc:Fallback>
                    <p:oleObj name="Equation" r:id="rId33" imgW="355320" imgH="253800" progId="Equation.3">
                      <p:embed/>
                      <p:pic>
                        <p:nvPicPr>
                          <p:cNvPr id="22534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8" y="2064"/>
                            <a:ext cx="288" cy="24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Freeform 48" descr="浅色下对角线"/>
              <p:cNvSpPr>
                <a:spLocks/>
              </p:cNvSpPr>
              <p:nvPr/>
            </p:nvSpPr>
            <p:spPr bwMode="auto">
              <a:xfrm>
                <a:off x="4176" y="1488"/>
                <a:ext cx="192" cy="576"/>
              </a:xfrm>
              <a:custGeom>
                <a:avLst/>
                <a:gdLst>
                  <a:gd name="T0" fmla="*/ 0 w 192"/>
                  <a:gd name="T1" fmla="*/ 532 h 624"/>
                  <a:gd name="T2" fmla="*/ 0 w 192"/>
                  <a:gd name="T3" fmla="*/ 0 h 624"/>
                  <a:gd name="T4" fmla="*/ 192 w 192"/>
                  <a:gd name="T5" fmla="*/ 82 h 624"/>
                  <a:gd name="T6" fmla="*/ 192 w 192"/>
                  <a:gd name="T7" fmla="*/ 532 h 624"/>
                  <a:gd name="T8" fmla="*/ 0 w 192"/>
                  <a:gd name="T9" fmla="*/ 532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624"/>
                  <a:gd name="T17" fmla="*/ 192 w 192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624">
                    <a:moveTo>
                      <a:pt x="0" y="624"/>
                    </a:moveTo>
                    <a:lnTo>
                      <a:pt x="0" y="0"/>
                    </a:lnTo>
                    <a:lnTo>
                      <a:pt x="192" y="96"/>
                    </a:lnTo>
                    <a:lnTo>
                      <a:pt x="192" y="624"/>
                    </a:lnTo>
                    <a:lnTo>
                      <a:pt x="0" y="624"/>
                    </a:lnTo>
                    <a:close/>
                  </a:path>
                </a:pathLst>
              </a:custGeom>
              <a:pattFill prst="ltDnDiag">
                <a:fgClr>
                  <a:srgbClr val="CC0099"/>
                </a:fgClr>
                <a:bgClr>
                  <a:srgbClr val="EFFFFF"/>
                </a:bgClr>
              </a:patt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Line 49"/>
              <p:cNvSpPr>
                <a:spLocks noChangeShapeType="1"/>
              </p:cNvSpPr>
              <p:nvPr/>
            </p:nvSpPr>
            <p:spPr bwMode="auto">
              <a:xfrm>
                <a:off x="3936" y="2016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Line 50"/>
              <p:cNvSpPr>
                <a:spLocks noChangeShapeType="1"/>
              </p:cNvSpPr>
              <p:nvPr/>
            </p:nvSpPr>
            <p:spPr bwMode="auto">
              <a:xfrm>
                <a:off x="4368" y="2016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round/>
                <a:headEnd type="triangle" w="sm" len="lg"/>
                <a:tailEnd type="none" w="sm" len="lg"/>
              </a:ln>
            </p:spPr>
            <p:txBody>
              <a:bodyPr wrap="none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704980" y="459241"/>
            <a:ext cx="37914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等温过程吸热全部用于做功：</a:t>
            </a:r>
            <a:endParaRPr kumimoji="1" lang="zh-CN" altLang="en-US" sz="21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63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5259132" y="2084325"/>
            <a:ext cx="3132537" cy="2513411"/>
            <a:chOff x="3275" y="-132"/>
            <a:chExt cx="2631" cy="2111"/>
          </a:xfrm>
        </p:grpSpPr>
        <p:graphicFrame>
          <p:nvGraphicFramePr>
            <p:cNvPr id="262147" name="Object 3"/>
            <p:cNvGraphicFramePr>
              <a:graphicFrameLocks noChangeAspect="1"/>
            </p:cNvGraphicFramePr>
            <p:nvPr/>
          </p:nvGraphicFramePr>
          <p:xfrm>
            <a:off x="4244" y="205"/>
            <a:ext cx="10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705" name="Equation" r:id="rId3" imgW="1041120" imgH="317160" progId="Equation.3">
                    <p:embed/>
                  </p:oleObj>
                </mc:Choice>
                <mc:Fallback>
                  <p:oleObj name="Equation" r:id="rId3" imgW="10411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4" y="205"/>
                          <a:ext cx="1043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2148" name="Object 4"/>
            <p:cNvGraphicFramePr>
              <a:graphicFrameLocks noChangeAspect="1"/>
            </p:cNvGraphicFramePr>
            <p:nvPr/>
          </p:nvGraphicFramePr>
          <p:xfrm>
            <a:off x="4839" y="976"/>
            <a:ext cx="840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706" name="Equation" r:id="rId5" imgW="1143000" imgH="317160" progId="Equation.3">
                    <p:embed/>
                  </p:oleObj>
                </mc:Choice>
                <mc:Fallback>
                  <p:oleObj name="Equation" r:id="rId5" imgW="11430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9" y="976"/>
                          <a:ext cx="840" cy="2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2149" name="Line 5"/>
            <p:cNvSpPr>
              <a:spLocks noChangeShapeType="1"/>
            </p:cNvSpPr>
            <p:nvPr/>
          </p:nvSpPr>
          <p:spPr bwMode="auto">
            <a:xfrm>
              <a:off x="3843" y="169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62150" name="Arc 6"/>
            <p:cNvSpPr>
              <a:spLocks/>
            </p:cNvSpPr>
            <p:nvPr/>
          </p:nvSpPr>
          <p:spPr bwMode="auto">
            <a:xfrm flipH="1" flipV="1">
              <a:off x="4229" y="192"/>
              <a:ext cx="1113" cy="1165"/>
            </a:xfrm>
            <a:custGeom>
              <a:avLst/>
              <a:gdLst>
                <a:gd name="G0" fmla="+- 0 0 0"/>
                <a:gd name="G1" fmla="+- 21281 0 0"/>
                <a:gd name="G2" fmla="+- 21600 0 0"/>
                <a:gd name="T0" fmla="*/ 3699 w 21059"/>
                <a:gd name="T1" fmla="*/ 0 h 21281"/>
                <a:gd name="T2" fmla="*/ 21059 w 21059"/>
                <a:gd name="T3" fmla="*/ 16475 h 21281"/>
                <a:gd name="T4" fmla="*/ 0 w 21059"/>
                <a:gd name="T5" fmla="*/ 21281 h 2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059" h="21281" fill="none" extrusionOk="0">
                  <a:moveTo>
                    <a:pt x="3698" y="0"/>
                  </a:moveTo>
                  <a:cubicBezTo>
                    <a:pt x="12277" y="1491"/>
                    <a:pt x="19121" y="7986"/>
                    <a:pt x="21058" y="16475"/>
                  </a:cubicBezTo>
                </a:path>
                <a:path w="21059" h="21281" stroke="0" extrusionOk="0">
                  <a:moveTo>
                    <a:pt x="3698" y="0"/>
                  </a:moveTo>
                  <a:cubicBezTo>
                    <a:pt x="12277" y="1491"/>
                    <a:pt x="19121" y="7986"/>
                    <a:pt x="21058" y="16475"/>
                  </a:cubicBezTo>
                  <a:lnTo>
                    <a:pt x="0" y="21281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62151" name="Line 7"/>
            <p:cNvSpPr>
              <a:spLocks noChangeShapeType="1"/>
            </p:cNvSpPr>
            <p:nvPr/>
          </p:nvSpPr>
          <p:spPr bwMode="auto">
            <a:xfrm flipH="1">
              <a:off x="4229" y="485"/>
              <a:ext cx="15" cy="12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62152" name="Line 8"/>
            <p:cNvSpPr>
              <a:spLocks noChangeShapeType="1"/>
            </p:cNvSpPr>
            <p:nvPr/>
          </p:nvSpPr>
          <p:spPr bwMode="auto">
            <a:xfrm>
              <a:off x="5156" y="1369"/>
              <a:ext cx="0" cy="3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62154" name="Line 10"/>
            <p:cNvSpPr>
              <a:spLocks noChangeShapeType="1"/>
            </p:cNvSpPr>
            <p:nvPr/>
          </p:nvSpPr>
          <p:spPr bwMode="auto">
            <a:xfrm flipH="1">
              <a:off x="3892" y="1369"/>
              <a:ext cx="12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62155" name="Text Box 11"/>
            <p:cNvSpPr txBox="1">
              <a:spLocks noChangeArrowheads="1"/>
            </p:cNvSpPr>
            <p:nvPr/>
          </p:nvSpPr>
          <p:spPr bwMode="auto">
            <a:xfrm>
              <a:off x="4046" y="180"/>
              <a:ext cx="29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100" b="1" i="1" dirty="0">
                  <a:solidFill>
                    <a:srgbClr val="A50021"/>
                  </a:solidFill>
                  <a:latin typeface="Times New Roman" pitchFamily="18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262156" name="Text Box 12"/>
            <p:cNvSpPr txBox="1">
              <a:spLocks noChangeArrowheads="1"/>
            </p:cNvSpPr>
            <p:nvPr/>
          </p:nvSpPr>
          <p:spPr bwMode="auto">
            <a:xfrm>
              <a:off x="5162" y="1236"/>
              <a:ext cx="21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100" b="1" i="1" dirty="0">
                  <a:solidFill>
                    <a:srgbClr val="A50021"/>
                  </a:solidFill>
                  <a:latin typeface="Times New Roman" pitchFamily="18" charset="0"/>
                  <a:ea typeface="宋体" pitchFamily="2" charset="-122"/>
                </a:rPr>
                <a:t>b</a:t>
              </a:r>
              <a:endParaRPr kumimoji="1" lang="en-US" altLang="zh-CN" sz="2100" i="1" dirty="0">
                <a:solidFill>
                  <a:srgbClr val="545472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62157" name="Line 13"/>
            <p:cNvSpPr>
              <a:spLocks noChangeShapeType="1"/>
            </p:cNvSpPr>
            <p:nvPr/>
          </p:nvSpPr>
          <p:spPr bwMode="auto">
            <a:xfrm>
              <a:off x="4381" y="829"/>
              <a:ext cx="85" cy="12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graphicFrame>
          <p:nvGraphicFramePr>
            <p:cNvPr id="262158" name="Object 14"/>
            <p:cNvGraphicFramePr>
              <a:graphicFrameLocks noChangeAspect="1"/>
            </p:cNvGraphicFramePr>
            <p:nvPr/>
          </p:nvGraphicFramePr>
          <p:xfrm>
            <a:off x="3275" y="1254"/>
            <a:ext cx="64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707" name="Equation" r:id="rId7" imgW="368280" imgH="177480" progId="Equation.DSMT4">
                    <p:embed/>
                  </p:oleObj>
                </mc:Choice>
                <mc:Fallback>
                  <p:oleObj name="Equation" r:id="rId7" imgW="3682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5" y="1254"/>
                          <a:ext cx="646" cy="2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2159" name="Object 15"/>
            <p:cNvGraphicFramePr>
              <a:graphicFrameLocks noChangeAspect="1"/>
            </p:cNvGraphicFramePr>
            <p:nvPr/>
          </p:nvGraphicFramePr>
          <p:xfrm>
            <a:off x="4035" y="1741"/>
            <a:ext cx="419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708" name="Equation" r:id="rId9" imgW="317160" imgH="177480" progId="Equation.3">
                    <p:embed/>
                  </p:oleObj>
                </mc:Choice>
                <mc:Fallback>
                  <p:oleObj name="Equation" r:id="rId9" imgW="3171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5" y="1741"/>
                          <a:ext cx="419" cy="2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2160" name="Object 16"/>
            <p:cNvGraphicFramePr>
              <a:graphicFrameLocks noChangeAspect="1"/>
            </p:cNvGraphicFramePr>
            <p:nvPr/>
          </p:nvGraphicFramePr>
          <p:xfrm>
            <a:off x="4813" y="1741"/>
            <a:ext cx="413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709" name="Equation" r:id="rId11" imgW="304560" imgH="177480" progId="Equation.3">
                    <p:embed/>
                  </p:oleObj>
                </mc:Choice>
                <mc:Fallback>
                  <p:oleObj name="Equation" r:id="rId11" imgW="304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3" y="1741"/>
                          <a:ext cx="413" cy="2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2161" name="Object 17"/>
            <p:cNvGraphicFramePr>
              <a:graphicFrameLocks noChangeAspect="1"/>
            </p:cNvGraphicFramePr>
            <p:nvPr/>
          </p:nvGraphicFramePr>
          <p:xfrm>
            <a:off x="3383" y="-132"/>
            <a:ext cx="1003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710" name="Equation" r:id="rId13" imgW="672840" imgH="228600" progId="Equation.DSMT4">
                    <p:embed/>
                  </p:oleObj>
                </mc:Choice>
                <mc:Fallback>
                  <p:oleObj name="Equation" r:id="rId13" imgW="6728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3" y="-132"/>
                          <a:ext cx="1003" cy="3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2162" name="Object 18"/>
            <p:cNvGraphicFramePr>
              <a:graphicFrameLocks noChangeAspect="1"/>
            </p:cNvGraphicFramePr>
            <p:nvPr/>
          </p:nvGraphicFramePr>
          <p:xfrm>
            <a:off x="5453" y="1611"/>
            <a:ext cx="45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711" name="Equation" r:id="rId15" imgW="317160" imgH="177480" progId="Equation.DSMT4">
                    <p:embed/>
                  </p:oleObj>
                </mc:Choice>
                <mc:Fallback>
                  <p:oleObj name="Equation" r:id="rId15" imgW="31716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3" y="1611"/>
                          <a:ext cx="453" cy="2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2163" name="Object 19"/>
            <p:cNvGraphicFramePr>
              <a:graphicFrameLocks noChangeAspect="1"/>
            </p:cNvGraphicFramePr>
            <p:nvPr/>
          </p:nvGraphicFramePr>
          <p:xfrm>
            <a:off x="3723" y="1708"/>
            <a:ext cx="233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712" name="公式" r:id="rId17" imgW="152280" imgH="177480" progId="Equation.3">
                    <p:embed/>
                  </p:oleObj>
                </mc:Choice>
                <mc:Fallback>
                  <p:oleObj name="公式" r:id="rId17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3" y="1708"/>
                          <a:ext cx="233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2164" name="Line 20"/>
            <p:cNvSpPr>
              <a:spLocks noChangeShapeType="1"/>
            </p:cNvSpPr>
            <p:nvPr/>
          </p:nvSpPr>
          <p:spPr bwMode="auto">
            <a:xfrm flipV="1">
              <a:off x="3876" y="234"/>
              <a:ext cx="0" cy="1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62165" name="Line 21"/>
            <p:cNvSpPr>
              <a:spLocks noChangeShapeType="1"/>
            </p:cNvSpPr>
            <p:nvPr/>
          </p:nvSpPr>
          <p:spPr bwMode="auto">
            <a:xfrm>
              <a:off x="4237" y="445"/>
              <a:ext cx="0" cy="912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62166" name="Line 22"/>
            <p:cNvSpPr>
              <a:spLocks noChangeShapeType="1"/>
            </p:cNvSpPr>
            <p:nvPr/>
          </p:nvSpPr>
          <p:spPr bwMode="auto">
            <a:xfrm>
              <a:off x="4227" y="1362"/>
              <a:ext cx="912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4001" y="1281"/>
              <a:ext cx="29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100" b="1" i="1" dirty="0">
                  <a:solidFill>
                    <a:srgbClr val="A50021"/>
                  </a:solidFill>
                  <a:latin typeface="Times New Roman" pitchFamily="18" charset="0"/>
                  <a:ea typeface="宋体" pitchFamily="2" charset="-122"/>
                </a:rPr>
                <a:t>c</a:t>
              </a:r>
            </a:p>
          </p:txBody>
        </p:sp>
      </p:grpSp>
      <p:sp>
        <p:nvSpPr>
          <p:cNvPr id="262167" name="Rectangle 23"/>
          <p:cNvSpPr>
            <a:spLocks noChangeArrowheads="1"/>
          </p:cNvSpPr>
          <p:nvPr/>
        </p:nvSpPr>
        <p:spPr bwMode="auto">
          <a:xfrm>
            <a:off x="701040" y="365760"/>
            <a:ext cx="7886700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100" b="1" dirty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</a:rPr>
              <a:t>例</a:t>
            </a:r>
            <a:r>
              <a:rPr kumimoji="1" lang="en-US" altLang="zh-CN" sz="2100" b="1" dirty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</a:rPr>
              <a:t>1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如图所示，使</a:t>
            </a:r>
            <a:r>
              <a:rPr kumimoji="1" lang="en-US" altLang="zh-CN" sz="2100" b="1" dirty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</a:rPr>
              <a:t>1mol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</a:rPr>
              <a:t>氧气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）从状态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等温变化到状态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</a:t>
            </a: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；</a:t>
            </a:r>
            <a:endParaRPr kumimoji="1" lang="en-US" altLang="zh-CN" sz="2100" b="1" dirty="0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algn="just">
              <a:lnSpc>
                <a:spcPct val="120000"/>
              </a:lnSpc>
            </a:pP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21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  </a:t>
            </a: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）从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等体变化到状态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，再等压变化到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 </a:t>
            </a:r>
            <a:endParaRPr kumimoji="1" lang="en-US" altLang="zh-CN" sz="2100" b="1" dirty="0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algn="just">
              <a:lnSpc>
                <a:spcPct val="120000"/>
              </a:lnSpc>
            </a:pP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21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   </a:t>
            </a: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试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分别计算气体所做的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</a:rPr>
              <a:t>功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及吸收的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</a:rPr>
              <a:t>热量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 </a:t>
            </a: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701040" y="1645458"/>
            <a:ext cx="72648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</a:rPr>
              <a:t>解：</a:t>
            </a:r>
          </a:p>
        </p:txBody>
      </p:sp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1020127" y="1656174"/>
            <a:ext cx="329769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）从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等温变化到状态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</a:t>
            </a:r>
            <a:endParaRPr kumimoji="1" lang="en-US" altLang="zh-CN" sz="2100" b="1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711857"/>
              </p:ext>
            </p:extLst>
          </p:nvPr>
        </p:nvGraphicFramePr>
        <p:xfrm>
          <a:off x="1698253" y="2539686"/>
          <a:ext cx="892413" cy="409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13" name="Equation" r:id="rId19" imgW="507960" imgH="215640" progId="Equation.3">
                  <p:embed/>
                </p:oleObj>
              </mc:Choice>
              <mc:Fallback>
                <p:oleObj name="Equation" r:id="rId19" imgW="507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8253" y="2539686"/>
                        <a:ext cx="892413" cy="4090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7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507008"/>
              </p:ext>
            </p:extLst>
          </p:nvPr>
        </p:nvGraphicFramePr>
        <p:xfrm>
          <a:off x="2076295" y="2981978"/>
          <a:ext cx="1631441" cy="849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14" name="Equation" r:id="rId21" imgW="761760" imgH="431640" progId="Equation.DSMT4">
                  <p:embed/>
                </p:oleObj>
              </mc:Choice>
              <mc:Fallback>
                <p:oleObj name="Equation" r:id="rId21" imgW="761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295" y="2981978"/>
                        <a:ext cx="1631441" cy="849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7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874103"/>
              </p:ext>
            </p:extLst>
          </p:nvPr>
        </p:nvGraphicFramePr>
        <p:xfrm>
          <a:off x="2076295" y="3910676"/>
          <a:ext cx="1842684" cy="39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15" name="Equation" r:id="rId23" imgW="1079280" imgH="228600" progId="Equation.DSMT4">
                  <p:embed/>
                </p:oleObj>
              </mc:Choice>
              <mc:Fallback>
                <p:oleObj name="Equation" r:id="rId23" imgW="1079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295" y="3910676"/>
                        <a:ext cx="1842684" cy="391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78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91" name="Rectangle 23"/>
          <p:cNvSpPr>
            <a:spLocks noChangeArrowheads="1"/>
          </p:cNvSpPr>
          <p:nvPr/>
        </p:nvSpPr>
        <p:spPr bwMode="auto">
          <a:xfrm>
            <a:off x="96409" y="387699"/>
            <a:ext cx="226696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） </a:t>
            </a:r>
            <a:r>
              <a:rPr kumimoji="1"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</a:t>
            </a:r>
            <a:r>
              <a:rPr kumimoji="1" lang="en-US" altLang="zh-CN" sz="2100" b="1" i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c</a:t>
            </a:r>
            <a:r>
              <a:rPr kumimoji="1" lang="en-US" altLang="zh-CN" sz="2100" b="1" i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过程</a:t>
            </a:r>
            <a:endParaRPr kumimoji="1" lang="zh-CN" altLang="en-US" sz="2100" b="1" i="1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2233970" y="388457"/>
            <a:ext cx="1669256" cy="436960"/>
            <a:chOff x="288" y="553"/>
            <a:chExt cx="1402" cy="367"/>
          </a:xfrm>
        </p:grpSpPr>
        <p:sp>
          <p:nvSpPr>
            <p:cNvPr id="263193" name="Rectangle 25"/>
            <p:cNvSpPr>
              <a:spLocks noChangeArrowheads="1"/>
            </p:cNvSpPr>
            <p:nvPr/>
          </p:nvSpPr>
          <p:spPr bwMode="auto">
            <a:xfrm>
              <a:off x="288" y="553"/>
              <a:ext cx="1402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因              ，</a:t>
              </a:r>
            </a:p>
          </p:txBody>
        </p:sp>
        <p:graphicFrame>
          <p:nvGraphicFramePr>
            <p:cNvPr id="263194" name="Object 26"/>
            <p:cNvGraphicFramePr>
              <a:graphicFrameLocks noChangeAspect="1"/>
            </p:cNvGraphicFramePr>
            <p:nvPr/>
          </p:nvGraphicFramePr>
          <p:xfrm>
            <a:off x="624" y="563"/>
            <a:ext cx="714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45" name="Equation" r:id="rId3" imgW="457200" imgH="228600" progId="Equation.DSMT4">
                    <p:embed/>
                  </p:oleObj>
                </mc:Choice>
                <mc:Fallback>
                  <p:oleObj name="Equation" r:id="rId3" imgW="4572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563"/>
                          <a:ext cx="714" cy="3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3777019" y="360999"/>
            <a:ext cx="1468041" cy="477441"/>
            <a:chOff x="1584" y="504"/>
            <a:chExt cx="1233" cy="401"/>
          </a:xfrm>
        </p:grpSpPr>
        <p:graphicFrame>
          <p:nvGraphicFramePr>
            <p:cNvPr id="263196" name="Object 28"/>
            <p:cNvGraphicFramePr>
              <a:graphicFrameLocks noChangeAspect="1"/>
            </p:cNvGraphicFramePr>
            <p:nvPr/>
          </p:nvGraphicFramePr>
          <p:xfrm>
            <a:off x="1927" y="504"/>
            <a:ext cx="890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46" name="Equation" r:id="rId5" imgW="507960" imgH="228600" progId="Equation.3">
                    <p:embed/>
                  </p:oleObj>
                </mc:Choice>
                <mc:Fallback>
                  <p:oleObj name="Equation" r:id="rId5" imgW="5079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504"/>
                          <a:ext cx="890" cy="4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3197" name="Rectangle 29"/>
            <p:cNvSpPr>
              <a:spLocks noChangeArrowheads="1"/>
            </p:cNvSpPr>
            <p:nvPr/>
          </p:nvSpPr>
          <p:spPr bwMode="auto">
            <a:xfrm>
              <a:off x="1584" y="528"/>
              <a:ext cx="383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有</a:t>
              </a:r>
            </a:p>
          </p:txBody>
        </p:sp>
      </p:grpSp>
      <p:sp>
        <p:nvSpPr>
          <p:cNvPr id="263198" name="Rectangle 30"/>
          <p:cNvSpPr>
            <a:spLocks noChangeArrowheads="1"/>
          </p:cNvSpPr>
          <p:nvPr/>
        </p:nvSpPr>
        <p:spPr bwMode="auto">
          <a:xfrm>
            <a:off x="730385" y="1923280"/>
            <a:ext cx="25106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因</a:t>
            </a:r>
            <a:r>
              <a:rPr kumimoji="1"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</a:t>
            </a:r>
            <a:r>
              <a:rPr kumimoji="1" lang="en-US" altLang="zh-CN" sz="2100" b="1" i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600" b="1" i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为等体过程，</a:t>
            </a:r>
          </a:p>
        </p:txBody>
      </p:sp>
      <p:sp>
        <p:nvSpPr>
          <p:cNvPr id="263200" name="Rectangle 32"/>
          <p:cNvSpPr>
            <a:spLocks noChangeArrowheads="1"/>
          </p:cNvSpPr>
          <p:nvPr/>
        </p:nvSpPr>
        <p:spPr bwMode="auto">
          <a:xfrm>
            <a:off x="746860" y="2634491"/>
            <a:ext cx="72648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故有</a:t>
            </a:r>
          </a:p>
        </p:txBody>
      </p:sp>
      <p:sp>
        <p:nvSpPr>
          <p:cNvPr id="263201" name="Rectangle 33"/>
          <p:cNvSpPr>
            <a:spLocks noChangeArrowheads="1"/>
          </p:cNvSpPr>
          <p:nvPr/>
        </p:nvSpPr>
        <p:spPr bwMode="auto">
          <a:xfrm>
            <a:off x="818921" y="1009938"/>
            <a:ext cx="72648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100" b="1" smtClean="0">
                <a:solidFill>
                  <a:srgbClr val="040000"/>
                </a:solidFill>
                <a:latin typeface="Times New Roman" pitchFamily="18" charset="0"/>
                <a:ea typeface="宋体" pitchFamily="2" charset="-122"/>
              </a:rPr>
              <a:t>根据</a:t>
            </a:r>
            <a:endParaRPr kumimoji="1" lang="zh-CN" altLang="en-US" sz="2100" b="1">
              <a:solidFill>
                <a:srgbClr val="040000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26320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855476"/>
              </p:ext>
            </p:extLst>
          </p:nvPr>
        </p:nvGraphicFramePr>
        <p:xfrm>
          <a:off x="1534500" y="1070830"/>
          <a:ext cx="154066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47" name="Equation" r:id="rId7" imgW="812520" imgH="203040" progId="Equation.DSMT4">
                  <p:embed/>
                </p:oleObj>
              </mc:Choice>
              <mc:Fallback>
                <p:oleObj name="Equation" r:id="rId7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4500" y="1070830"/>
                        <a:ext cx="1540669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2B2B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203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175246"/>
              </p:ext>
            </p:extLst>
          </p:nvPr>
        </p:nvGraphicFramePr>
        <p:xfrm>
          <a:off x="2986006" y="1082159"/>
          <a:ext cx="628650" cy="339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48" name="Equation" r:id="rId9" imgW="304560" imgH="164880" progId="Equation.3">
                  <p:embed/>
                </p:oleObj>
              </mc:Choice>
              <mc:Fallback>
                <p:oleObj name="Equation" r:id="rId9" imgW="304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06" y="1082159"/>
                        <a:ext cx="628650" cy="3393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2B2B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204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950401"/>
              </p:ext>
            </p:extLst>
          </p:nvPr>
        </p:nvGraphicFramePr>
        <p:xfrm>
          <a:off x="3885368" y="1059640"/>
          <a:ext cx="1775222" cy="451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49" name="Equation" r:id="rId11" imgW="888840" imgH="228600" progId="Equation.3">
                  <p:embed/>
                </p:oleObj>
              </mc:Choice>
              <mc:Fallback>
                <p:oleObj name="Equation" r:id="rId11" imgW="888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5368" y="1059640"/>
                        <a:ext cx="1775222" cy="45124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2B2B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205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439888"/>
              </p:ext>
            </p:extLst>
          </p:nvPr>
        </p:nvGraphicFramePr>
        <p:xfrm>
          <a:off x="2986006" y="1895715"/>
          <a:ext cx="1021556" cy="46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50" name="Equation" r:id="rId13" imgW="495000" imgH="228600" progId="Equation.DSMT4">
                  <p:embed/>
                </p:oleObj>
              </mc:Choice>
              <mc:Fallback>
                <p:oleObj name="Equation" r:id="rId13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06" y="1895715"/>
                        <a:ext cx="1021556" cy="469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2B2B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206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399869"/>
              </p:ext>
            </p:extLst>
          </p:nvPr>
        </p:nvGraphicFramePr>
        <p:xfrm>
          <a:off x="1448938" y="2645784"/>
          <a:ext cx="1064419" cy="451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51" name="Equation" r:id="rId15" imgW="533160" imgH="228600" progId="Equation.3">
                  <p:embed/>
                </p:oleObj>
              </mc:Choice>
              <mc:Fallback>
                <p:oleObj name="Equation" r:id="rId15" imgW="533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938" y="2645784"/>
                        <a:ext cx="1064419" cy="451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2B2B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20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659882"/>
              </p:ext>
            </p:extLst>
          </p:nvPr>
        </p:nvGraphicFramePr>
        <p:xfrm>
          <a:off x="2473147" y="2634491"/>
          <a:ext cx="1784104" cy="486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52" name="Equation" r:id="rId17" imgW="838080" imgH="228600" progId="Equation.DSMT4">
                  <p:embed/>
                </p:oleObj>
              </mc:Choice>
              <mc:Fallback>
                <p:oleObj name="Equation" r:id="rId17" imgW="838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147" y="2634491"/>
                        <a:ext cx="1784104" cy="4860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20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448263"/>
              </p:ext>
            </p:extLst>
          </p:nvPr>
        </p:nvGraphicFramePr>
        <p:xfrm>
          <a:off x="2473147" y="3266951"/>
          <a:ext cx="1892507" cy="448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53" name="Equation" r:id="rId19" imgW="965160" imgH="228600" progId="Equation.DSMT4">
                  <p:embed/>
                </p:oleObj>
              </mc:Choice>
              <mc:Fallback>
                <p:oleObj name="Equation" r:id="rId19" imgW="965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147" y="3266951"/>
                        <a:ext cx="1892507" cy="4484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210" name="Rectangle 42"/>
          <p:cNvSpPr>
            <a:spLocks noChangeArrowheads="1"/>
          </p:cNvSpPr>
          <p:nvPr/>
        </p:nvSpPr>
        <p:spPr bwMode="auto">
          <a:xfrm>
            <a:off x="818921" y="3891930"/>
            <a:ext cx="420339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</a:t>
            </a:r>
            <a:r>
              <a:rPr kumimoji="1" lang="en-US" altLang="zh-CN" sz="2100" b="1" i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600" b="1" i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c</a:t>
            </a:r>
            <a:r>
              <a:rPr kumimoji="1" lang="en-US" altLang="zh-CN" sz="2100" b="1" i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b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过程中气体吸收的</a:t>
            </a:r>
            <a:r>
              <a:rPr kumimoji="1" lang="zh-CN" altLang="en-US" sz="21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总热量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为</a:t>
            </a:r>
            <a:endParaRPr kumimoji="1" lang="zh-CN" altLang="en-US" sz="2100" b="1" i="1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263211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094252"/>
              </p:ext>
            </p:extLst>
          </p:nvPr>
        </p:nvGraphicFramePr>
        <p:xfrm>
          <a:off x="1448938" y="4417666"/>
          <a:ext cx="794152" cy="362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54" name="Equation" r:id="rId21" imgW="444240" imgH="203040" progId="Equation.3">
                  <p:embed/>
                </p:oleObj>
              </mc:Choice>
              <mc:Fallback>
                <p:oleObj name="Equation" r:id="rId21" imgW="444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938" y="4417666"/>
                        <a:ext cx="794152" cy="3628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212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094266"/>
              </p:ext>
            </p:extLst>
          </p:nvPr>
        </p:nvGraphicFramePr>
        <p:xfrm>
          <a:off x="2140074" y="4385091"/>
          <a:ext cx="1763152" cy="382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55" name="Equation" r:id="rId23" imgW="1054080" imgH="228600" progId="Equation.DSMT4">
                  <p:embed/>
                </p:oleObj>
              </mc:Choice>
              <mc:Fallback>
                <p:oleObj name="Equation" r:id="rId23" imgW="1054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0074" y="4385091"/>
                        <a:ext cx="1763152" cy="3822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5996032" y="2070974"/>
            <a:ext cx="3037286" cy="2449117"/>
            <a:chOff x="3310" y="-78"/>
            <a:chExt cx="2551" cy="2057"/>
          </a:xfrm>
        </p:grpSpPr>
        <p:graphicFrame>
          <p:nvGraphicFramePr>
            <p:cNvPr id="47" name="Object 3"/>
            <p:cNvGraphicFramePr>
              <a:graphicFrameLocks noChangeAspect="1"/>
            </p:cNvGraphicFramePr>
            <p:nvPr/>
          </p:nvGraphicFramePr>
          <p:xfrm>
            <a:off x="4244" y="205"/>
            <a:ext cx="10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56" name="Equation" r:id="rId25" imgW="1041120" imgH="317160" progId="Equation.3">
                    <p:embed/>
                  </p:oleObj>
                </mc:Choice>
                <mc:Fallback>
                  <p:oleObj name="Equation" r:id="rId25" imgW="10411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4" y="205"/>
                          <a:ext cx="1043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4"/>
            <p:cNvGraphicFramePr>
              <a:graphicFrameLocks noChangeAspect="1"/>
            </p:cNvGraphicFramePr>
            <p:nvPr/>
          </p:nvGraphicFramePr>
          <p:xfrm>
            <a:off x="4839" y="976"/>
            <a:ext cx="840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57" name="Equation" r:id="rId27" imgW="1143000" imgH="317160" progId="Equation.3">
                    <p:embed/>
                  </p:oleObj>
                </mc:Choice>
                <mc:Fallback>
                  <p:oleObj name="Equation" r:id="rId27" imgW="11430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9" y="976"/>
                          <a:ext cx="840" cy="2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Line 5"/>
            <p:cNvSpPr>
              <a:spLocks noChangeShapeType="1"/>
            </p:cNvSpPr>
            <p:nvPr/>
          </p:nvSpPr>
          <p:spPr bwMode="auto">
            <a:xfrm>
              <a:off x="3843" y="169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1" name="Arc 6"/>
            <p:cNvSpPr>
              <a:spLocks/>
            </p:cNvSpPr>
            <p:nvPr/>
          </p:nvSpPr>
          <p:spPr bwMode="auto">
            <a:xfrm flipH="1" flipV="1">
              <a:off x="4229" y="192"/>
              <a:ext cx="1113" cy="1165"/>
            </a:xfrm>
            <a:custGeom>
              <a:avLst/>
              <a:gdLst>
                <a:gd name="G0" fmla="+- 0 0 0"/>
                <a:gd name="G1" fmla="+- 21281 0 0"/>
                <a:gd name="G2" fmla="+- 21600 0 0"/>
                <a:gd name="T0" fmla="*/ 3699 w 21059"/>
                <a:gd name="T1" fmla="*/ 0 h 21281"/>
                <a:gd name="T2" fmla="*/ 21059 w 21059"/>
                <a:gd name="T3" fmla="*/ 16475 h 21281"/>
                <a:gd name="T4" fmla="*/ 0 w 21059"/>
                <a:gd name="T5" fmla="*/ 21281 h 2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059" h="21281" fill="none" extrusionOk="0">
                  <a:moveTo>
                    <a:pt x="3698" y="0"/>
                  </a:moveTo>
                  <a:cubicBezTo>
                    <a:pt x="12277" y="1491"/>
                    <a:pt x="19121" y="7986"/>
                    <a:pt x="21058" y="16475"/>
                  </a:cubicBezTo>
                </a:path>
                <a:path w="21059" h="21281" stroke="0" extrusionOk="0">
                  <a:moveTo>
                    <a:pt x="3698" y="0"/>
                  </a:moveTo>
                  <a:cubicBezTo>
                    <a:pt x="12277" y="1491"/>
                    <a:pt x="19121" y="7986"/>
                    <a:pt x="21058" y="16475"/>
                  </a:cubicBezTo>
                  <a:lnTo>
                    <a:pt x="0" y="21281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2" name="Line 7"/>
            <p:cNvSpPr>
              <a:spLocks noChangeShapeType="1"/>
            </p:cNvSpPr>
            <p:nvPr/>
          </p:nvSpPr>
          <p:spPr bwMode="auto">
            <a:xfrm flipH="1">
              <a:off x="4229" y="485"/>
              <a:ext cx="15" cy="12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3" name="Line 8"/>
            <p:cNvSpPr>
              <a:spLocks noChangeShapeType="1"/>
            </p:cNvSpPr>
            <p:nvPr/>
          </p:nvSpPr>
          <p:spPr bwMode="auto">
            <a:xfrm>
              <a:off x="5156" y="1369"/>
              <a:ext cx="0" cy="3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892" y="1369"/>
              <a:ext cx="12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4046" y="180"/>
              <a:ext cx="29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100" b="1" i="1" dirty="0">
                  <a:solidFill>
                    <a:srgbClr val="A50021"/>
                  </a:solidFill>
                  <a:latin typeface="Times New Roman" pitchFamily="18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57" name="Text Box 12"/>
            <p:cNvSpPr txBox="1">
              <a:spLocks noChangeArrowheads="1"/>
            </p:cNvSpPr>
            <p:nvPr/>
          </p:nvSpPr>
          <p:spPr bwMode="auto">
            <a:xfrm>
              <a:off x="5162" y="1236"/>
              <a:ext cx="21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100" b="1" i="1" dirty="0">
                  <a:solidFill>
                    <a:srgbClr val="A50021"/>
                  </a:solidFill>
                  <a:latin typeface="Times New Roman" pitchFamily="18" charset="0"/>
                  <a:ea typeface="宋体" pitchFamily="2" charset="-122"/>
                </a:rPr>
                <a:t>b</a:t>
              </a:r>
              <a:endParaRPr kumimoji="1" lang="en-US" altLang="zh-CN" sz="2100" b="1" i="1" dirty="0">
                <a:solidFill>
                  <a:srgbClr val="545472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381" y="829"/>
              <a:ext cx="85" cy="12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graphicFrame>
          <p:nvGraphicFramePr>
            <p:cNvPr id="59" name="Object 14"/>
            <p:cNvGraphicFramePr>
              <a:graphicFrameLocks noChangeAspect="1"/>
            </p:cNvGraphicFramePr>
            <p:nvPr/>
          </p:nvGraphicFramePr>
          <p:xfrm>
            <a:off x="3310" y="1254"/>
            <a:ext cx="64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58" name="Equation" r:id="rId29" imgW="368280" imgH="177480" progId="Equation.DSMT4">
                    <p:embed/>
                  </p:oleObj>
                </mc:Choice>
                <mc:Fallback>
                  <p:oleObj name="Equation" r:id="rId29" imgW="3682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0" y="1254"/>
                          <a:ext cx="646" cy="2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15"/>
            <p:cNvGraphicFramePr>
              <a:graphicFrameLocks noChangeAspect="1"/>
            </p:cNvGraphicFramePr>
            <p:nvPr/>
          </p:nvGraphicFramePr>
          <p:xfrm>
            <a:off x="4035" y="1741"/>
            <a:ext cx="419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59" name="Equation" r:id="rId31" imgW="317160" imgH="177480" progId="Equation.3">
                    <p:embed/>
                  </p:oleObj>
                </mc:Choice>
                <mc:Fallback>
                  <p:oleObj name="Equation" r:id="rId31" imgW="3171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5" y="1741"/>
                          <a:ext cx="419" cy="2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16"/>
            <p:cNvGraphicFramePr>
              <a:graphicFrameLocks noChangeAspect="1"/>
            </p:cNvGraphicFramePr>
            <p:nvPr/>
          </p:nvGraphicFramePr>
          <p:xfrm>
            <a:off x="4813" y="1741"/>
            <a:ext cx="413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60" name="Equation" r:id="rId33" imgW="304560" imgH="177480" progId="Equation.3">
                    <p:embed/>
                  </p:oleObj>
                </mc:Choice>
                <mc:Fallback>
                  <p:oleObj name="Equation" r:id="rId33" imgW="304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3" y="1741"/>
                          <a:ext cx="413" cy="2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17"/>
            <p:cNvGraphicFramePr>
              <a:graphicFrameLocks noChangeAspect="1"/>
            </p:cNvGraphicFramePr>
            <p:nvPr/>
          </p:nvGraphicFramePr>
          <p:xfrm>
            <a:off x="3463" y="-78"/>
            <a:ext cx="946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61" name="Equation" r:id="rId35" imgW="634680" imgH="228600" progId="Equation.DSMT4">
                    <p:embed/>
                  </p:oleObj>
                </mc:Choice>
                <mc:Fallback>
                  <p:oleObj name="Equation" r:id="rId35" imgW="6346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3" y="-78"/>
                          <a:ext cx="946" cy="3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8"/>
            <p:cNvGraphicFramePr>
              <a:graphicFrameLocks noChangeAspect="1"/>
            </p:cNvGraphicFramePr>
            <p:nvPr/>
          </p:nvGraphicFramePr>
          <p:xfrm>
            <a:off x="5408" y="1611"/>
            <a:ext cx="45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62" name="Equation" r:id="rId37" imgW="317160" imgH="177480" progId="Equation.DSMT4">
                    <p:embed/>
                  </p:oleObj>
                </mc:Choice>
                <mc:Fallback>
                  <p:oleObj name="Equation" r:id="rId37" imgW="31716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8" y="1611"/>
                          <a:ext cx="453" cy="2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9"/>
            <p:cNvGraphicFramePr>
              <a:graphicFrameLocks noChangeAspect="1"/>
            </p:cNvGraphicFramePr>
            <p:nvPr/>
          </p:nvGraphicFramePr>
          <p:xfrm>
            <a:off x="3723" y="1708"/>
            <a:ext cx="233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63" name="公式" r:id="rId39" imgW="152280" imgH="177480" progId="Equation.3">
                    <p:embed/>
                  </p:oleObj>
                </mc:Choice>
                <mc:Fallback>
                  <p:oleObj name="公式" r:id="rId39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3" y="1708"/>
                          <a:ext cx="233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Line 20"/>
            <p:cNvSpPr>
              <a:spLocks noChangeShapeType="1"/>
            </p:cNvSpPr>
            <p:nvPr/>
          </p:nvSpPr>
          <p:spPr bwMode="auto">
            <a:xfrm flipV="1">
              <a:off x="3876" y="234"/>
              <a:ext cx="0" cy="1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ffectLst/>
          </p:spPr>
          <p:txBody>
            <a:bodyPr wrap="none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6" name="Line 21"/>
            <p:cNvSpPr>
              <a:spLocks noChangeShapeType="1"/>
            </p:cNvSpPr>
            <p:nvPr/>
          </p:nvSpPr>
          <p:spPr bwMode="auto">
            <a:xfrm>
              <a:off x="4237" y="445"/>
              <a:ext cx="0" cy="912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7" name="Line 22"/>
            <p:cNvSpPr>
              <a:spLocks noChangeShapeType="1"/>
            </p:cNvSpPr>
            <p:nvPr/>
          </p:nvSpPr>
          <p:spPr bwMode="auto">
            <a:xfrm>
              <a:off x="4227" y="1362"/>
              <a:ext cx="912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/>
              <a:endParaRPr kumimoji="1" lang="zh-CN" altLang="en-US" sz="21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8" name="Text Box 12"/>
            <p:cNvSpPr txBox="1">
              <a:spLocks noChangeArrowheads="1"/>
            </p:cNvSpPr>
            <p:nvPr/>
          </p:nvSpPr>
          <p:spPr bwMode="auto">
            <a:xfrm>
              <a:off x="4001" y="1302"/>
              <a:ext cx="21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100" b="1" i="1" dirty="0">
                  <a:solidFill>
                    <a:srgbClr val="A50021"/>
                  </a:solidFill>
                  <a:latin typeface="Times New Roman" pitchFamily="18" charset="0"/>
                  <a:ea typeface="宋体" pitchFamily="2" charset="-122"/>
                </a:rPr>
                <a:t>c</a:t>
              </a:r>
              <a:endParaRPr kumimoji="1" lang="en-US" altLang="zh-CN" sz="2100" b="1" i="1" dirty="0">
                <a:solidFill>
                  <a:srgbClr val="545472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99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98" grpId="0" autoUpdateAnimBg="0"/>
      <p:bldP spid="263200" grpId="0" autoUpdateAnimBg="0"/>
      <p:bldP spid="263201" grpId="0" autoUpdateAnimBg="0"/>
      <p:bldP spid="26321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99" y="1360699"/>
            <a:ext cx="1644364" cy="3189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1734899"/>
            <a:ext cx="2657475" cy="2401333"/>
          </a:xfrm>
          <a:prstGeom prst="rect">
            <a:avLst/>
          </a:prstGeom>
        </p:spPr>
      </p:pic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420831" y="306861"/>
            <a:ext cx="2571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CC0000"/>
                </a:solidFill>
                <a:latin typeface="宋体" charset="-122"/>
              </a:rPr>
              <a:t>二、绝热过程</a:t>
            </a:r>
            <a:endParaRPr kumimoji="1" lang="zh-CN" altLang="en-US" sz="2400" b="1" dirty="0">
              <a:solidFill>
                <a:srgbClr val="A50021"/>
              </a:solidFill>
              <a:latin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74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17" name="Group 88"/>
          <p:cNvGrpSpPr>
            <a:grpSpLocks/>
          </p:cNvGrpSpPr>
          <p:nvPr/>
        </p:nvGrpSpPr>
        <p:grpSpPr bwMode="auto">
          <a:xfrm>
            <a:off x="5673569" y="385316"/>
            <a:ext cx="2462213" cy="2526506"/>
            <a:chOff x="3291" y="535"/>
            <a:chExt cx="2068" cy="2122"/>
          </a:xfrm>
        </p:grpSpPr>
        <p:graphicFrame>
          <p:nvGraphicFramePr>
            <p:cNvPr id="25607" name="Object 10"/>
            <p:cNvGraphicFramePr>
              <a:graphicFrameLocks noChangeAspect="1"/>
            </p:cNvGraphicFramePr>
            <p:nvPr/>
          </p:nvGraphicFramePr>
          <p:xfrm>
            <a:off x="4050" y="535"/>
            <a:ext cx="917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58" name="公式" r:id="rId3" imgW="634680" imgH="215640" progId="Equation.3">
                    <p:embed/>
                  </p:oleObj>
                </mc:Choice>
                <mc:Fallback>
                  <p:oleObj name="公式" r:id="rId3" imgW="634680" imgH="215640" progId="Equation.3">
                    <p:embed/>
                    <p:pic>
                      <p:nvPicPr>
                        <p:cNvPr id="25607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0" y="535"/>
                          <a:ext cx="917" cy="31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8" name="Object 11"/>
            <p:cNvGraphicFramePr>
              <a:graphicFrameLocks noChangeAspect="1"/>
            </p:cNvGraphicFramePr>
            <p:nvPr/>
          </p:nvGraphicFramePr>
          <p:xfrm>
            <a:off x="4558" y="1499"/>
            <a:ext cx="801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59" name="公式" r:id="rId5" imgW="685800" imgH="215640" progId="Equation.3">
                    <p:embed/>
                  </p:oleObj>
                </mc:Choice>
                <mc:Fallback>
                  <p:oleObj name="公式" r:id="rId5" imgW="685800" imgH="215640" progId="Equation.3">
                    <p:embed/>
                    <p:pic>
                      <p:nvPicPr>
                        <p:cNvPr id="2560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499"/>
                          <a:ext cx="801" cy="2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45" name="Line 12"/>
            <p:cNvSpPr>
              <a:spLocks noChangeShapeType="1"/>
            </p:cNvSpPr>
            <p:nvPr/>
          </p:nvSpPr>
          <p:spPr bwMode="auto">
            <a:xfrm flipV="1">
              <a:off x="3595" y="2306"/>
              <a:ext cx="1664" cy="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646" name="Arc 13"/>
            <p:cNvSpPr>
              <a:spLocks/>
            </p:cNvSpPr>
            <p:nvPr/>
          </p:nvSpPr>
          <p:spPr bwMode="auto">
            <a:xfrm flipH="1" flipV="1">
              <a:off x="3948" y="578"/>
              <a:ext cx="1163" cy="1339"/>
            </a:xfrm>
            <a:custGeom>
              <a:avLst/>
              <a:gdLst>
                <a:gd name="T0" fmla="*/ 1 w 21059"/>
                <a:gd name="T1" fmla="*/ 0 h 21281"/>
                <a:gd name="T2" fmla="*/ 4 w 21059"/>
                <a:gd name="T3" fmla="*/ 4 h 21281"/>
                <a:gd name="T4" fmla="*/ 0 w 21059"/>
                <a:gd name="T5" fmla="*/ 5 h 21281"/>
                <a:gd name="T6" fmla="*/ 0 60000 65536"/>
                <a:gd name="T7" fmla="*/ 0 60000 65536"/>
                <a:gd name="T8" fmla="*/ 0 60000 65536"/>
                <a:gd name="T9" fmla="*/ 0 w 21059"/>
                <a:gd name="T10" fmla="*/ 0 h 21281"/>
                <a:gd name="T11" fmla="*/ 21059 w 21059"/>
                <a:gd name="T12" fmla="*/ 21281 h 212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59" h="21281" fill="none" extrusionOk="0">
                  <a:moveTo>
                    <a:pt x="3698" y="0"/>
                  </a:moveTo>
                  <a:cubicBezTo>
                    <a:pt x="12277" y="1491"/>
                    <a:pt x="19121" y="7986"/>
                    <a:pt x="21058" y="16475"/>
                  </a:cubicBezTo>
                </a:path>
                <a:path w="21059" h="21281" stroke="0" extrusionOk="0">
                  <a:moveTo>
                    <a:pt x="3698" y="0"/>
                  </a:moveTo>
                  <a:cubicBezTo>
                    <a:pt x="12277" y="1491"/>
                    <a:pt x="19121" y="7986"/>
                    <a:pt x="21058" y="16475"/>
                  </a:cubicBezTo>
                  <a:lnTo>
                    <a:pt x="0" y="21281"/>
                  </a:lnTo>
                  <a:close/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647" name="Line 14"/>
            <p:cNvSpPr>
              <a:spLocks noChangeShapeType="1"/>
            </p:cNvSpPr>
            <p:nvPr/>
          </p:nvSpPr>
          <p:spPr bwMode="auto">
            <a:xfrm flipH="1">
              <a:off x="3948" y="914"/>
              <a:ext cx="15" cy="14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648" name="Line 15"/>
            <p:cNvSpPr>
              <a:spLocks noChangeShapeType="1"/>
            </p:cNvSpPr>
            <p:nvPr/>
          </p:nvSpPr>
          <p:spPr bwMode="auto">
            <a:xfrm>
              <a:off x="4917" y="1931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649" name="Line 16"/>
            <p:cNvSpPr>
              <a:spLocks noChangeShapeType="1"/>
            </p:cNvSpPr>
            <p:nvPr/>
          </p:nvSpPr>
          <p:spPr bwMode="auto">
            <a:xfrm flipH="1">
              <a:off x="3595" y="866"/>
              <a:ext cx="3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650" name="Line 17"/>
            <p:cNvSpPr>
              <a:spLocks noChangeShapeType="1"/>
            </p:cNvSpPr>
            <p:nvPr/>
          </p:nvSpPr>
          <p:spPr bwMode="auto">
            <a:xfrm flipH="1">
              <a:off x="3595" y="1931"/>
              <a:ext cx="132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651" name="Text Box 18"/>
            <p:cNvSpPr txBox="1">
              <a:spLocks noChangeArrowheads="1"/>
            </p:cNvSpPr>
            <p:nvPr/>
          </p:nvSpPr>
          <p:spPr bwMode="auto">
            <a:xfrm>
              <a:off x="3819" y="626"/>
              <a:ext cx="309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A50021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5652" name="Text Box 19"/>
            <p:cNvSpPr txBox="1">
              <a:spLocks noChangeArrowheads="1"/>
            </p:cNvSpPr>
            <p:nvPr/>
          </p:nvSpPr>
          <p:spPr bwMode="auto">
            <a:xfrm>
              <a:off x="4923" y="1778"/>
              <a:ext cx="22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A50021"/>
                  </a:solidFill>
                  <a:latin typeface="Times New Roman" pitchFamily="18" charset="0"/>
                </a:rPr>
                <a:t>2</a:t>
              </a:r>
              <a:endParaRPr kumimoji="1" lang="en-US" altLang="zh-CN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5653" name="Line 20"/>
            <p:cNvSpPr>
              <a:spLocks noChangeShapeType="1"/>
            </p:cNvSpPr>
            <p:nvPr/>
          </p:nvSpPr>
          <p:spPr bwMode="auto">
            <a:xfrm>
              <a:off x="4107" y="1310"/>
              <a:ext cx="88" cy="14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25609" name="Object 21"/>
            <p:cNvGraphicFramePr>
              <a:graphicFrameLocks noChangeAspect="1"/>
            </p:cNvGraphicFramePr>
            <p:nvPr/>
          </p:nvGraphicFramePr>
          <p:xfrm>
            <a:off x="3291" y="770"/>
            <a:ext cx="28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60" name="Equation" r:id="rId7" imgW="266400" imgH="317160" progId="Equation.3">
                    <p:embed/>
                  </p:oleObj>
                </mc:Choice>
                <mc:Fallback>
                  <p:oleObj name="Equation" r:id="rId7" imgW="266400" imgH="317160" progId="Equation.3">
                    <p:embed/>
                    <p:pic>
                      <p:nvPicPr>
                        <p:cNvPr id="25609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1" y="770"/>
                          <a:ext cx="283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0" name="Object 22"/>
            <p:cNvGraphicFramePr>
              <a:graphicFrameLocks noChangeAspect="1"/>
            </p:cNvGraphicFramePr>
            <p:nvPr/>
          </p:nvGraphicFramePr>
          <p:xfrm>
            <a:off x="3291" y="1742"/>
            <a:ext cx="271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61" name="Equation" r:id="rId9" imgW="291960" imgH="317160" progId="Equation.3">
                    <p:embed/>
                  </p:oleObj>
                </mc:Choice>
                <mc:Fallback>
                  <p:oleObj name="Equation" r:id="rId9" imgW="291960" imgH="317160" progId="Equation.3">
                    <p:embed/>
                    <p:pic>
                      <p:nvPicPr>
                        <p:cNvPr id="2561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1" y="1742"/>
                          <a:ext cx="271" cy="2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1" name="Object 23"/>
            <p:cNvGraphicFramePr>
              <a:graphicFrameLocks noChangeAspect="1"/>
            </p:cNvGraphicFramePr>
            <p:nvPr/>
          </p:nvGraphicFramePr>
          <p:xfrm>
            <a:off x="3867" y="2270"/>
            <a:ext cx="27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62" name="公式" r:id="rId11" imgW="126720" imgH="164880" progId="Equation.3">
                    <p:embed/>
                  </p:oleObj>
                </mc:Choice>
                <mc:Fallback>
                  <p:oleObj name="公式" r:id="rId11" imgW="126720" imgH="164880" progId="Equation.3">
                    <p:embed/>
                    <p:pic>
                      <p:nvPicPr>
                        <p:cNvPr id="25611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7" y="2270"/>
                          <a:ext cx="272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24"/>
            <p:cNvGraphicFramePr>
              <a:graphicFrameLocks noChangeAspect="1"/>
            </p:cNvGraphicFramePr>
            <p:nvPr/>
          </p:nvGraphicFramePr>
          <p:xfrm>
            <a:off x="4762" y="2270"/>
            <a:ext cx="305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63" name="公式" r:id="rId13" imgW="139680" imgH="164880" progId="Equation.3">
                    <p:embed/>
                  </p:oleObj>
                </mc:Choice>
                <mc:Fallback>
                  <p:oleObj name="公式" r:id="rId13" imgW="139680" imgH="164880" progId="Equation.3">
                    <p:embed/>
                    <p:pic>
                      <p:nvPicPr>
                        <p:cNvPr id="25612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2" y="2270"/>
                          <a:ext cx="305" cy="3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3" name="Object 25"/>
            <p:cNvGraphicFramePr>
              <a:graphicFrameLocks noChangeAspect="1"/>
            </p:cNvGraphicFramePr>
            <p:nvPr/>
          </p:nvGraphicFramePr>
          <p:xfrm>
            <a:off x="3339" y="578"/>
            <a:ext cx="196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64" name="Equation" r:id="rId15" imgW="203040" imgH="241200" progId="Equation.3">
                    <p:embed/>
                  </p:oleObj>
                </mc:Choice>
                <mc:Fallback>
                  <p:oleObj name="Equation" r:id="rId15" imgW="203040" imgH="241200" progId="Equation.3">
                    <p:embed/>
                    <p:pic>
                      <p:nvPicPr>
                        <p:cNvPr id="25613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9" y="578"/>
                          <a:ext cx="196" cy="2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4" name="Object 26"/>
            <p:cNvGraphicFramePr>
              <a:graphicFrameLocks noChangeAspect="1"/>
            </p:cNvGraphicFramePr>
            <p:nvPr/>
          </p:nvGraphicFramePr>
          <p:xfrm>
            <a:off x="5067" y="2362"/>
            <a:ext cx="18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65" name="Equation" r:id="rId17" imgW="215640" imgH="241200" progId="Equation.3">
                    <p:embed/>
                  </p:oleObj>
                </mc:Choice>
                <mc:Fallback>
                  <p:oleObj name="Equation" r:id="rId17" imgW="215640" imgH="241200" progId="Equation.3">
                    <p:embed/>
                    <p:pic>
                      <p:nvPicPr>
                        <p:cNvPr id="25614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7" y="2362"/>
                          <a:ext cx="180" cy="2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5" name="Object 27"/>
            <p:cNvGraphicFramePr>
              <a:graphicFrameLocks noChangeAspect="1"/>
            </p:cNvGraphicFramePr>
            <p:nvPr/>
          </p:nvGraphicFramePr>
          <p:xfrm>
            <a:off x="3507" y="2315"/>
            <a:ext cx="162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66" name="Equation" r:id="rId19" imgW="164880" imgH="190440" progId="Equation.3">
                    <p:embed/>
                  </p:oleObj>
                </mc:Choice>
                <mc:Fallback>
                  <p:oleObj name="Equation" r:id="rId19" imgW="164880" imgH="190440" progId="Equation.3">
                    <p:embed/>
                    <p:pic>
                      <p:nvPicPr>
                        <p:cNvPr id="25615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7" y="2315"/>
                          <a:ext cx="162" cy="2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54" name="Line 28"/>
            <p:cNvSpPr>
              <a:spLocks noChangeShapeType="1"/>
            </p:cNvSpPr>
            <p:nvPr/>
          </p:nvSpPr>
          <p:spPr bwMode="auto">
            <a:xfrm flipV="1">
              <a:off x="3579" y="626"/>
              <a:ext cx="0" cy="16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87"/>
          <p:cNvGrpSpPr>
            <a:grpSpLocks/>
          </p:cNvGrpSpPr>
          <p:nvPr/>
        </p:nvGrpSpPr>
        <p:grpSpPr bwMode="auto">
          <a:xfrm>
            <a:off x="1113297" y="816912"/>
            <a:ext cx="1485900" cy="431005"/>
            <a:chOff x="550" y="1523"/>
            <a:chExt cx="1248" cy="362"/>
          </a:xfrm>
        </p:grpSpPr>
        <p:graphicFrame>
          <p:nvGraphicFramePr>
            <p:cNvPr id="25606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9169006"/>
                </p:ext>
              </p:extLst>
            </p:nvPr>
          </p:nvGraphicFramePr>
          <p:xfrm>
            <a:off x="1152" y="1565"/>
            <a:ext cx="646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67" name="Equation" r:id="rId21" imgW="469800" imgH="203040" progId="Equation.DSMT4">
                    <p:embed/>
                  </p:oleObj>
                </mc:Choice>
                <mc:Fallback>
                  <p:oleObj name="Equation" r:id="rId21" imgW="469800" imgH="203040" progId="Equation.DSMT4">
                    <p:embed/>
                    <p:pic>
                      <p:nvPicPr>
                        <p:cNvPr id="25606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565"/>
                          <a:ext cx="646" cy="29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43" name="Rectangle 40"/>
            <p:cNvSpPr>
              <a:spLocks noChangeArrowheads="1"/>
            </p:cNvSpPr>
            <p:nvPr/>
          </p:nvSpPr>
          <p:spPr bwMode="auto">
            <a:xfrm>
              <a:off x="550" y="1523"/>
              <a:ext cx="1008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200" b="1">
                  <a:solidFill>
                    <a:srgbClr val="000000"/>
                  </a:solidFill>
                  <a:latin typeface="宋体" charset="-122"/>
                </a:rPr>
                <a:t>特征</a:t>
              </a:r>
            </a:p>
          </p:txBody>
        </p:sp>
      </p:grpSp>
      <p:graphicFrame>
        <p:nvGraphicFramePr>
          <p:cNvPr id="70697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812932"/>
              </p:ext>
            </p:extLst>
          </p:nvPr>
        </p:nvGraphicFramePr>
        <p:xfrm>
          <a:off x="1055846" y="2718613"/>
          <a:ext cx="1936735" cy="479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68" name="Equation" r:id="rId23" imgW="939600" imgH="241200" progId="Equation.DSMT4">
                  <p:embed/>
                </p:oleObj>
              </mc:Choice>
              <mc:Fallback>
                <p:oleObj name="Equation" r:id="rId23" imgW="939600" imgH="241200" progId="Equation.DSMT4">
                  <p:embed/>
                  <p:pic>
                    <p:nvPicPr>
                      <p:cNvPr id="70697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846" y="2718613"/>
                        <a:ext cx="1936735" cy="47995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6670121" y="1634282"/>
            <a:ext cx="628650" cy="1159669"/>
            <a:chOff x="3936" y="1632"/>
            <a:chExt cx="528" cy="974"/>
          </a:xfrm>
        </p:grpSpPr>
        <p:graphicFrame>
          <p:nvGraphicFramePr>
            <p:cNvPr id="25605" name="Object 43"/>
            <p:cNvGraphicFramePr>
              <a:graphicFrameLocks noChangeAspect="1"/>
            </p:cNvGraphicFramePr>
            <p:nvPr/>
          </p:nvGraphicFramePr>
          <p:xfrm>
            <a:off x="4032" y="2364"/>
            <a:ext cx="336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69" name="Equation" r:id="rId25" imgW="355320" imgH="253800" progId="Equation.3">
                    <p:embed/>
                  </p:oleObj>
                </mc:Choice>
                <mc:Fallback>
                  <p:oleObj name="Equation" r:id="rId25" imgW="355320" imgH="253800" progId="Equation.3">
                    <p:embed/>
                    <p:pic>
                      <p:nvPicPr>
                        <p:cNvPr id="25605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364"/>
                          <a:ext cx="336" cy="2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40" name="Freeform 44" descr="浅色上对角线"/>
            <p:cNvSpPr>
              <a:spLocks/>
            </p:cNvSpPr>
            <p:nvPr/>
          </p:nvSpPr>
          <p:spPr bwMode="auto">
            <a:xfrm>
              <a:off x="4121" y="1632"/>
              <a:ext cx="151" cy="720"/>
            </a:xfrm>
            <a:custGeom>
              <a:avLst/>
              <a:gdLst>
                <a:gd name="T0" fmla="*/ 0 w 144"/>
                <a:gd name="T1" fmla="*/ 635 h 816"/>
                <a:gd name="T2" fmla="*/ 0 w 144"/>
                <a:gd name="T3" fmla="*/ 0 h 816"/>
                <a:gd name="T4" fmla="*/ 158 w 144"/>
                <a:gd name="T5" fmla="*/ 112 h 816"/>
                <a:gd name="T6" fmla="*/ 158 w 144"/>
                <a:gd name="T7" fmla="*/ 635 h 816"/>
                <a:gd name="T8" fmla="*/ 0 w 144"/>
                <a:gd name="T9" fmla="*/ 635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816"/>
                <a:gd name="T17" fmla="*/ 144 w 144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816">
                  <a:moveTo>
                    <a:pt x="0" y="816"/>
                  </a:moveTo>
                  <a:lnTo>
                    <a:pt x="0" y="0"/>
                  </a:lnTo>
                  <a:lnTo>
                    <a:pt x="144" y="144"/>
                  </a:lnTo>
                  <a:lnTo>
                    <a:pt x="144" y="816"/>
                  </a:lnTo>
                  <a:lnTo>
                    <a:pt x="0" y="816"/>
                  </a:lnTo>
                  <a:close/>
                </a:path>
              </a:pathLst>
            </a:custGeom>
            <a:pattFill prst="ltUpDiag">
              <a:fgClr>
                <a:srgbClr val="CC0099"/>
              </a:fgClr>
              <a:bgClr>
                <a:schemeClr val="accent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641" name="Line 45"/>
            <p:cNvSpPr>
              <a:spLocks noChangeShapeType="1"/>
            </p:cNvSpPr>
            <p:nvPr/>
          </p:nvSpPr>
          <p:spPr bwMode="auto">
            <a:xfrm>
              <a:off x="3936" y="2304"/>
              <a:ext cx="192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/>
              <a:tailEnd type="triangle" w="sm" len="lg"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642" name="Line 46"/>
            <p:cNvSpPr>
              <a:spLocks noChangeShapeType="1"/>
            </p:cNvSpPr>
            <p:nvPr/>
          </p:nvSpPr>
          <p:spPr bwMode="auto">
            <a:xfrm>
              <a:off x="4272" y="2304"/>
              <a:ext cx="192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triangle" w="sm" len="lg"/>
              <a:tailEnd type="none" w="sm" len="lg"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5639" name="Text Box 52"/>
          <p:cNvSpPr txBox="1">
            <a:spLocks noChangeArrowheads="1"/>
          </p:cNvSpPr>
          <p:nvPr/>
        </p:nvSpPr>
        <p:spPr bwMode="auto">
          <a:xfrm>
            <a:off x="1088527" y="1448322"/>
            <a:ext cx="308924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200" b="1" dirty="0">
                <a:solidFill>
                  <a:srgbClr val="000000"/>
                </a:solidFill>
                <a:latin typeface="宋体" charset="-122"/>
              </a:rPr>
              <a:t>热力学第一定律</a:t>
            </a:r>
            <a:r>
              <a:rPr kumimoji="1" lang="en-US" altLang="zh-CN" sz="2200" b="1" dirty="0">
                <a:solidFill>
                  <a:srgbClr val="000000"/>
                </a:solidFill>
                <a:latin typeface="宋体" charset="-122"/>
              </a:rPr>
              <a:t>:</a:t>
            </a:r>
            <a:endParaRPr kumimoji="1" lang="zh-CN" altLang="en-US" sz="2200" b="1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5616231" y="3145070"/>
            <a:ext cx="2700338" cy="700313"/>
            <a:chOff x="3317" y="2773"/>
            <a:chExt cx="2112" cy="635"/>
          </a:xfrm>
        </p:grpSpPr>
        <p:sp>
          <p:nvSpPr>
            <p:cNvPr id="25626" name="Freeform 84"/>
            <p:cNvSpPr>
              <a:spLocks/>
            </p:cNvSpPr>
            <p:nvPr/>
          </p:nvSpPr>
          <p:spPr bwMode="auto">
            <a:xfrm>
              <a:off x="3360" y="2784"/>
              <a:ext cx="1920" cy="624"/>
            </a:xfrm>
            <a:custGeom>
              <a:avLst/>
              <a:gdLst>
                <a:gd name="T0" fmla="*/ 0 w 1824"/>
                <a:gd name="T1" fmla="*/ 0 h 528"/>
                <a:gd name="T2" fmla="*/ 2021 w 1824"/>
                <a:gd name="T3" fmla="*/ 9 h 528"/>
                <a:gd name="T4" fmla="*/ 2021 w 1824"/>
                <a:gd name="T5" fmla="*/ 402 h 528"/>
                <a:gd name="T6" fmla="*/ 1171 w 1824"/>
                <a:gd name="T7" fmla="*/ 402 h 528"/>
                <a:gd name="T8" fmla="*/ 1064 w 1824"/>
                <a:gd name="T9" fmla="*/ 737 h 528"/>
                <a:gd name="T10" fmla="*/ 1011 w 1824"/>
                <a:gd name="T11" fmla="*/ 402 h 528"/>
                <a:gd name="T12" fmla="*/ 319 w 1824"/>
                <a:gd name="T13" fmla="*/ 402 h 528"/>
                <a:gd name="T14" fmla="*/ 319 w 1824"/>
                <a:gd name="T15" fmla="*/ 604 h 528"/>
                <a:gd name="T16" fmla="*/ 213 w 1824"/>
                <a:gd name="T17" fmla="*/ 402 h 528"/>
                <a:gd name="T18" fmla="*/ 0 w 1824"/>
                <a:gd name="T19" fmla="*/ 402 h 528"/>
                <a:gd name="T20" fmla="*/ 0 w 1824"/>
                <a:gd name="T21" fmla="*/ 0 h 5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24"/>
                <a:gd name="T34" fmla="*/ 0 h 528"/>
                <a:gd name="T35" fmla="*/ 1824 w 1824"/>
                <a:gd name="T36" fmla="*/ 528 h 5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24" h="528">
                  <a:moveTo>
                    <a:pt x="0" y="0"/>
                  </a:moveTo>
                  <a:cubicBezTo>
                    <a:pt x="608" y="2"/>
                    <a:pt x="1216" y="5"/>
                    <a:pt x="1824" y="7"/>
                  </a:cubicBezTo>
                  <a:lnTo>
                    <a:pt x="1824" y="288"/>
                  </a:lnTo>
                  <a:lnTo>
                    <a:pt x="1056" y="288"/>
                  </a:lnTo>
                  <a:lnTo>
                    <a:pt x="960" y="528"/>
                  </a:lnTo>
                  <a:lnTo>
                    <a:pt x="912" y="288"/>
                  </a:lnTo>
                  <a:lnTo>
                    <a:pt x="288" y="288"/>
                  </a:lnTo>
                  <a:lnTo>
                    <a:pt x="288" y="432"/>
                  </a:lnTo>
                  <a:lnTo>
                    <a:pt x="192" y="288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mpd="sng">
              <a:solidFill>
                <a:srgbClr val="CC0099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627" name="Text Box 85"/>
            <p:cNvSpPr txBox="1">
              <a:spLocks noChangeArrowheads="1"/>
            </p:cNvSpPr>
            <p:nvPr/>
          </p:nvSpPr>
          <p:spPr bwMode="auto">
            <a:xfrm>
              <a:off x="3317" y="2773"/>
              <a:ext cx="2112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绝热的汽缸壁和活塞</a:t>
              </a:r>
            </a:p>
          </p:txBody>
        </p:sp>
      </p:grpSp>
      <p:graphicFrame>
        <p:nvGraphicFramePr>
          <p:cNvPr id="56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682652"/>
              </p:ext>
            </p:extLst>
          </p:nvPr>
        </p:nvGraphicFramePr>
        <p:xfrm>
          <a:off x="1735492" y="1967494"/>
          <a:ext cx="1795313" cy="36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70" name="Equation" r:id="rId27" imgW="812520" imgH="177480" progId="Equation.DSMT4">
                  <p:embed/>
                </p:oleObj>
              </mc:Choice>
              <mc:Fallback>
                <p:oleObj name="Equation" r:id="rId27" imgW="812520" imgH="177480" progId="Equation.DSMT4">
                  <p:embed/>
                  <p:pic>
                    <p:nvPicPr>
                      <p:cNvPr id="56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492" y="1967494"/>
                        <a:ext cx="1795313" cy="3694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106663"/>
              </p:ext>
            </p:extLst>
          </p:nvPr>
        </p:nvGraphicFramePr>
        <p:xfrm>
          <a:off x="966610" y="4067175"/>
          <a:ext cx="36623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71" name="Equation" r:id="rId29" imgW="1688760" imgH="228600" progId="Equation.DSMT4">
                  <p:embed/>
                </p:oleObj>
              </mc:Choice>
              <mc:Fallback>
                <p:oleObj name="Equation" r:id="rId29" imgW="1688760" imgH="228600" progId="Equation.DSMT4">
                  <p:embed/>
                  <p:pic>
                    <p:nvPicPr>
                      <p:cNvPr id="716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610" y="4067175"/>
                        <a:ext cx="3662362" cy="4397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91707"/>
              </p:ext>
            </p:extLst>
          </p:nvPr>
        </p:nvGraphicFramePr>
        <p:xfrm>
          <a:off x="979511" y="3431447"/>
          <a:ext cx="1519849" cy="363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72" name="Equation" r:id="rId31" imgW="698400" imgH="177480" progId="Equation.DSMT4">
                  <p:embed/>
                </p:oleObj>
              </mc:Choice>
              <mc:Fallback>
                <p:oleObj name="Equation" r:id="rId31" imgW="698400" imgH="177480" progId="Equation.DSMT4">
                  <p:embed/>
                  <p:pic>
                    <p:nvPicPr>
                      <p:cNvPr id="52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511" y="3431447"/>
                        <a:ext cx="1519849" cy="3639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" descr="深色上对角线"/>
          <p:cNvSpPr>
            <a:spLocks noChangeArrowheads="1"/>
          </p:cNvSpPr>
          <p:nvPr/>
        </p:nvSpPr>
        <p:spPr bwMode="auto">
          <a:xfrm>
            <a:off x="5892350" y="3664896"/>
            <a:ext cx="1485900" cy="971550"/>
          </a:xfrm>
          <a:prstGeom prst="rect">
            <a:avLst/>
          </a:prstGeom>
          <a:pattFill prst="dkUpDiag">
            <a:fgClr>
              <a:srgbClr val="996600"/>
            </a:fgClr>
            <a:bgClr>
              <a:srgbClr val="DAB48E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100">
              <a:solidFill>
                <a:srgbClr val="000000"/>
              </a:solidFill>
            </a:endParaRPr>
          </a:p>
        </p:txBody>
      </p:sp>
      <p:sp>
        <p:nvSpPr>
          <p:cNvPr id="54" name="Rectangle 8" descr="20%"/>
          <p:cNvSpPr>
            <a:spLocks noChangeArrowheads="1"/>
          </p:cNvSpPr>
          <p:nvPr/>
        </p:nvSpPr>
        <p:spPr bwMode="auto">
          <a:xfrm>
            <a:off x="6014750" y="3779196"/>
            <a:ext cx="1363500" cy="742950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100">
              <a:solidFill>
                <a:srgbClr val="000000"/>
              </a:solidFill>
            </a:endParaRPr>
          </a:p>
        </p:txBody>
      </p:sp>
      <p:sp>
        <p:nvSpPr>
          <p:cNvPr id="60" name="Rectangle 77" descr="5%"/>
          <p:cNvSpPr>
            <a:spLocks noChangeArrowheads="1"/>
          </p:cNvSpPr>
          <p:nvPr/>
        </p:nvSpPr>
        <p:spPr bwMode="auto">
          <a:xfrm>
            <a:off x="6013679" y="3779196"/>
            <a:ext cx="1357781" cy="7429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387953" y="3779421"/>
            <a:ext cx="1200150" cy="742500"/>
            <a:chOff x="6494340" y="4798540"/>
            <a:chExt cx="1600200" cy="990600"/>
          </a:xfrm>
        </p:grpSpPr>
        <p:sp>
          <p:nvSpPr>
            <p:cNvPr id="62" name="Rectangle 14"/>
            <p:cNvSpPr>
              <a:spLocks noChangeArrowheads="1"/>
            </p:cNvSpPr>
            <p:nvPr/>
          </p:nvSpPr>
          <p:spPr bwMode="auto">
            <a:xfrm>
              <a:off x="6686872" y="4807213"/>
              <a:ext cx="1143000" cy="97258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100">
                <a:solidFill>
                  <a:srgbClr val="000000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6494340" y="4798540"/>
              <a:ext cx="1600200" cy="990600"/>
              <a:chOff x="6458272" y="4798540"/>
              <a:chExt cx="1600200" cy="990600"/>
            </a:xfrm>
          </p:grpSpPr>
          <p:sp>
            <p:nvSpPr>
              <p:cNvPr id="64" name="Rectangle 6"/>
              <p:cNvSpPr>
                <a:spLocks noChangeArrowheads="1"/>
              </p:cNvSpPr>
              <p:nvPr/>
            </p:nvSpPr>
            <p:spPr bwMode="auto">
              <a:xfrm>
                <a:off x="6458272" y="4798540"/>
                <a:ext cx="228600" cy="990600"/>
              </a:xfrm>
              <a:prstGeom prst="rect">
                <a:avLst/>
              </a:prstGeom>
              <a:gradFill rotWithShape="0">
                <a:gsLst>
                  <a:gs pos="0">
                    <a:srgbClr val="765D44"/>
                  </a:gs>
                  <a:gs pos="50000">
                    <a:srgbClr val="D3A679"/>
                  </a:gs>
                  <a:gs pos="100000">
                    <a:srgbClr val="765D44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Rectangle 7"/>
              <p:cNvSpPr>
                <a:spLocks noChangeArrowheads="1"/>
              </p:cNvSpPr>
              <p:nvPr/>
            </p:nvSpPr>
            <p:spPr bwMode="auto">
              <a:xfrm>
                <a:off x="6686872" y="5170866"/>
                <a:ext cx="1371600" cy="228600"/>
              </a:xfrm>
              <a:prstGeom prst="rect">
                <a:avLst/>
              </a:prstGeom>
              <a:gradFill rotWithShape="0">
                <a:gsLst>
                  <a:gs pos="0">
                    <a:srgbClr val="765D44"/>
                  </a:gs>
                  <a:gs pos="50000">
                    <a:srgbClr val="D3A679"/>
                  </a:gs>
                  <a:gs pos="100000">
                    <a:srgbClr val="765D44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1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7" name="Text Box 29"/>
          <p:cNvSpPr txBox="1">
            <a:spLocks noChangeArrowheads="1"/>
          </p:cNvSpPr>
          <p:nvPr/>
        </p:nvSpPr>
        <p:spPr bwMode="auto">
          <a:xfrm>
            <a:off x="420831" y="306861"/>
            <a:ext cx="2571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CC0000"/>
                </a:solidFill>
                <a:latin typeface="宋体" charset="-122"/>
              </a:rPr>
              <a:t>二、绝热过程</a:t>
            </a:r>
            <a:endParaRPr kumimoji="1" lang="zh-CN" altLang="en-US" sz="2400" b="1" dirty="0">
              <a:solidFill>
                <a:srgbClr val="A50021"/>
              </a:solidFill>
              <a:latin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54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00833E-6 L 0.06459 1.00833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" dur="500"/>
                                        <p:tgtEl>
                                          <p:spTgt spid="70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703573"/>
              </p:ext>
            </p:extLst>
          </p:nvPr>
        </p:nvGraphicFramePr>
        <p:xfrm>
          <a:off x="1928804" y="2700558"/>
          <a:ext cx="2778543" cy="82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51" name="公式" r:id="rId3" imgW="1676160" imgH="457200" progId="Equation.3">
                  <p:embed/>
                </p:oleObj>
              </mc:Choice>
              <mc:Fallback>
                <p:oleObj name="公式" r:id="rId3" imgW="1676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04" y="2700558"/>
                        <a:ext cx="2778543" cy="8223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886412"/>
              </p:ext>
            </p:extLst>
          </p:nvPr>
        </p:nvGraphicFramePr>
        <p:xfrm>
          <a:off x="1928804" y="3832992"/>
          <a:ext cx="18319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52" name="Equation" r:id="rId5" imgW="850680" imgH="419040" progId="Equation.DSMT4">
                  <p:embed/>
                </p:oleObj>
              </mc:Choice>
              <mc:Fallback>
                <p:oleObj name="Equation" r:id="rId5" imgW="8506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04" y="3832992"/>
                        <a:ext cx="18319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56" name="Group 12"/>
          <p:cNvGrpSpPr>
            <a:grpSpLocks/>
          </p:cNvGrpSpPr>
          <p:nvPr/>
        </p:nvGrpSpPr>
        <p:grpSpPr bwMode="auto">
          <a:xfrm>
            <a:off x="1323295" y="1132096"/>
            <a:ext cx="3270697" cy="434749"/>
            <a:chOff x="934" y="615"/>
            <a:chExt cx="2919" cy="388"/>
          </a:xfrm>
        </p:grpSpPr>
        <p:sp>
          <p:nvSpPr>
            <p:cNvPr id="27658" name="Text Box 5"/>
            <p:cNvSpPr txBox="1">
              <a:spLocks noChangeArrowheads="1"/>
            </p:cNvSpPr>
            <p:nvPr/>
          </p:nvSpPr>
          <p:spPr bwMode="auto">
            <a:xfrm>
              <a:off x="934" y="615"/>
              <a:ext cx="283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若已知                     及</a:t>
              </a:r>
            </a:p>
          </p:txBody>
        </p:sp>
        <p:graphicFrame>
          <p:nvGraphicFramePr>
            <p:cNvPr id="2765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7272837"/>
                </p:ext>
              </p:extLst>
            </p:nvPr>
          </p:nvGraphicFramePr>
          <p:xfrm>
            <a:off x="2002" y="636"/>
            <a:ext cx="1192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553" name="公式" r:id="rId7" imgW="749160" imgH="215640" progId="Equation.3">
                    <p:embed/>
                  </p:oleObj>
                </mc:Choice>
                <mc:Fallback>
                  <p:oleObj name="公式" r:id="rId7" imgW="7491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2" y="636"/>
                          <a:ext cx="1192" cy="3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5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6386148"/>
                </p:ext>
              </p:extLst>
            </p:nvPr>
          </p:nvGraphicFramePr>
          <p:xfrm>
            <a:off x="3606" y="694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554" name="公式" r:id="rId9" imgW="177480" imgH="241200" progId="Equation.3">
                    <p:embed/>
                  </p:oleObj>
                </mc:Choice>
                <mc:Fallback>
                  <p:oleObj name="公式" r:id="rId9" imgW="1774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694"/>
                          <a:ext cx="247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27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835337"/>
              </p:ext>
            </p:extLst>
          </p:nvPr>
        </p:nvGraphicFramePr>
        <p:xfrm>
          <a:off x="1445026" y="1793074"/>
          <a:ext cx="3093661" cy="681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55" name="公式" r:id="rId11" imgW="2425680" imgH="609480" progId="Equation.3">
                  <p:embed/>
                </p:oleObj>
              </mc:Choice>
              <mc:Fallback>
                <p:oleObj name="公式" r:id="rId11" imgW="242568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026" y="1793074"/>
                        <a:ext cx="3093661" cy="6812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4663466" y="1114648"/>
            <a:ext cx="2741335" cy="460740"/>
            <a:chOff x="909440" y="1675557"/>
            <a:chExt cx="3883913" cy="652775"/>
          </a:xfrm>
        </p:grpSpPr>
        <p:sp>
          <p:nvSpPr>
            <p:cNvPr id="27657" name="Text Box 11"/>
            <p:cNvSpPr txBox="1">
              <a:spLocks noChangeArrowheads="1"/>
            </p:cNvSpPr>
            <p:nvPr/>
          </p:nvSpPr>
          <p:spPr bwMode="auto">
            <a:xfrm>
              <a:off x="909440" y="1675557"/>
              <a:ext cx="3883913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1C1C1C"/>
                  </a:solidFill>
                  <a:latin typeface="Times New Roman" pitchFamily="18" charset="0"/>
                </a:rPr>
                <a:t>, </a:t>
              </a:r>
              <a:r>
                <a:rPr lang="zh-CN" altLang="en-US" sz="2400" b="1" dirty="0">
                  <a:solidFill>
                    <a:srgbClr val="1C1C1C"/>
                  </a:solidFill>
                  <a:latin typeface="Times New Roman" pitchFamily="18" charset="0"/>
                </a:rPr>
                <a:t>由                   可得</a:t>
              </a:r>
            </a:p>
          </p:txBody>
        </p:sp>
        <p:graphicFrame>
          <p:nvGraphicFramePr>
            <p:cNvPr id="27653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9908472"/>
                </p:ext>
              </p:extLst>
            </p:nvPr>
          </p:nvGraphicFramePr>
          <p:xfrm>
            <a:off x="1620897" y="1742543"/>
            <a:ext cx="2067796" cy="5857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556" name="公式" r:id="rId13" imgW="660240" imgH="203040" progId="Equation.3">
                    <p:embed/>
                  </p:oleObj>
                </mc:Choice>
                <mc:Fallback>
                  <p:oleObj name="公式" r:id="rId13" imgW="6602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0897" y="1742543"/>
                          <a:ext cx="2067796" cy="5857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16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806716"/>
              </p:ext>
            </p:extLst>
          </p:nvPr>
        </p:nvGraphicFramePr>
        <p:xfrm>
          <a:off x="1436650" y="441888"/>
          <a:ext cx="6192329" cy="446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57" name="Equation" r:id="rId15" imgW="2679480" imgH="228600" progId="Equation.DSMT4">
                  <p:embed/>
                </p:oleObj>
              </mc:Choice>
              <mc:Fallback>
                <p:oleObj name="Equation" r:id="rId15" imgW="2679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50" y="441888"/>
                        <a:ext cx="6192329" cy="4461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776704"/>
              </p:ext>
            </p:extLst>
          </p:nvPr>
        </p:nvGraphicFramePr>
        <p:xfrm>
          <a:off x="5756058" y="2925953"/>
          <a:ext cx="1332369" cy="419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58" name="公式" r:id="rId17" imgW="914400" imgH="241200" progId="Equation.3">
                  <p:embed/>
                </p:oleObj>
              </mc:Choice>
              <mc:Fallback>
                <p:oleObj name="公式" r:id="rId17" imgW="914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058" y="2925953"/>
                        <a:ext cx="1332369" cy="41900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953132"/>
              </p:ext>
            </p:extLst>
          </p:nvPr>
        </p:nvGraphicFramePr>
        <p:xfrm>
          <a:off x="5768579" y="1916316"/>
          <a:ext cx="1936199" cy="428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59" name="Equation" r:id="rId19" imgW="977760" imgH="241200" progId="Equation.DSMT4">
                  <p:embed/>
                </p:oleObj>
              </mc:Choice>
              <mc:Fallback>
                <p:oleObj name="Equation" r:id="rId19" imgW="977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8579" y="1916316"/>
                        <a:ext cx="1936199" cy="42802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248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be41a01111b0a13efdd4084ea1324137afeb8"/>
</p:tagLst>
</file>

<file path=ppt/theme/theme1.xml><?xml version="1.0" encoding="utf-8"?>
<a:theme xmlns:a="http://schemas.openxmlformats.org/drawingml/2006/main" name="2_第六版母版">
  <a:themeElements>
    <a:clrScheme name="2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第六版母版">
  <a:themeElements>
    <a:clrScheme name="2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第六版母版">
  <a:themeElements>
    <a:clrScheme name="2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第六版母版">
  <a:themeElements>
    <a:clrScheme name="2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第六版母版">
  <a:themeElements>
    <a:clrScheme name="2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第六版母版">
  <a:themeElements>
    <a:clrScheme name="2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默认设计模板">
  <a:themeElements>
    <a:clrScheme name="默认设计模板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00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74053" dir="8942175" algn="ctr" rotWithShape="0">
            <a:srgbClr val="111111"/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74053" dir="8942175" algn="ctr" rotWithShape="0">
            <a:srgbClr val="111111"/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默认设计模板">
  <a:themeElements>
    <a:clrScheme name="默认设计模板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0000"/>
      </a:hlink>
      <a:folHlink>
        <a:srgbClr val="3333FF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0000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umi Painting">
  <a:themeElements>
    <a:clrScheme name="Sumi Painting 1">
      <a:dk1>
        <a:srgbClr val="545472"/>
      </a:dk1>
      <a:lt1>
        <a:srgbClr val="FFFFFF"/>
      </a:lt1>
      <a:dk2>
        <a:srgbClr val="660066"/>
      </a:dk2>
      <a:lt2>
        <a:srgbClr val="9797B7"/>
      </a:lt2>
      <a:accent1>
        <a:srgbClr val="A7CCD9"/>
      </a:accent1>
      <a:accent2>
        <a:srgbClr val="C7C7DF"/>
      </a:accent2>
      <a:accent3>
        <a:srgbClr val="FFFFFF"/>
      </a:accent3>
      <a:accent4>
        <a:srgbClr val="464660"/>
      </a:accent4>
      <a:accent5>
        <a:srgbClr val="D0E2E9"/>
      </a:accent5>
      <a:accent6>
        <a:srgbClr val="B4B4CA"/>
      </a:accent6>
      <a:hlink>
        <a:srgbClr val="9595FF"/>
      </a:hlink>
      <a:folHlink>
        <a:srgbClr val="8888AE"/>
      </a:folHlink>
    </a:clrScheme>
    <a:fontScheme name="Sumi Painting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1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400" b="1" i="0" u="none" strike="noStrike" cap="none" normalizeH="0" baseline="0" smtClean="0">
            <a:ln>
              <a:noFill/>
            </a:ln>
            <a:solidFill>
              <a:srgbClr val="000066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1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400" b="1" i="0" u="none" strike="noStrike" cap="none" normalizeH="0" baseline="0" smtClean="0">
            <a:ln>
              <a:noFill/>
            </a:ln>
            <a:solidFill>
              <a:srgbClr val="000066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Sumi Painting 1">
        <a:dk1>
          <a:srgbClr val="545472"/>
        </a:dk1>
        <a:lt1>
          <a:srgbClr val="FFFFFF"/>
        </a:lt1>
        <a:dk2>
          <a:srgbClr val="660066"/>
        </a:dk2>
        <a:lt2>
          <a:srgbClr val="9797B7"/>
        </a:lt2>
        <a:accent1>
          <a:srgbClr val="A7CCD9"/>
        </a:accent1>
        <a:accent2>
          <a:srgbClr val="C7C7DF"/>
        </a:accent2>
        <a:accent3>
          <a:srgbClr val="FFFFFF"/>
        </a:accent3>
        <a:accent4>
          <a:srgbClr val="464660"/>
        </a:accent4>
        <a:accent5>
          <a:srgbClr val="D0E2E9"/>
        </a:accent5>
        <a:accent6>
          <a:srgbClr val="B4B4CA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2">
        <a:dk1>
          <a:srgbClr val="545472"/>
        </a:dk1>
        <a:lt1>
          <a:srgbClr val="FFFFFF"/>
        </a:lt1>
        <a:dk2>
          <a:srgbClr val="892D5B"/>
        </a:dk2>
        <a:lt2>
          <a:srgbClr val="68A7BE"/>
        </a:lt2>
        <a:accent1>
          <a:srgbClr val="CAACCC"/>
        </a:accent1>
        <a:accent2>
          <a:srgbClr val="A7CCD9"/>
        </a:accent2>
        <a:accent3>
          <a:srgbClr val="FFFFFF"/>
        </a:accent3>
        <a:accent4>
          <a:srgbClr val="464660"/>
        </a:accent4>
        <a:accent5>
          <a:srgbClr val="E1D2E2"/>
        </a:accent5>
        <a:accent6>
          <a:srgbClr val="97B9C4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4">
        <a:dk1>
          <a:srgbClr val="545472"/>
        </a:dk1>
        <a:lt1>
          <a:srgbClr val="FFFFFF"/>
        </a:lt1>
        <a:dk2>
          <a:srgbClr val="892D5B"/>
        </a:dk2>
        <a:lt2>
          <a:srgbClr val="AC3872"/>
        </a:lt2>
        <a:accent1>
          <a:srgbClr val="660066"/>
        </a:accent1>
        <a:accent2>
          <a:srgbClr val="E2A6C4"/>
        </a:accent2>
        <a:accent3>
          <a:srgbClr val="FFFFFF"/>
        </a:accent3>
        <a:accent4>
          <a:srgbClr val="464660"/>
        </a:accent4>
        <a:accent5>
          <a:srgbClr val="B8AAB8"/>
        </a:accent5>
        <a:accent6>
          <a:srgbClr val="CD96B1"/>
        </a:accent6>
        <a:hlink>
          <a:srgbClr val="8585FF"/>
        </a:hlink>
        <a:folHlink>
          <a:srgbClr val="563E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5">
        <a:dk1>
          <a:srgbClr val="545472"/>
        </a:dk1>
        <a:lt1>
          <a:srgbClr val="FFFFFF"/>
        </a:lt1>
        <a:dk2>
          <a:srgbClr val="892D5B"/>
        </a:dk2>
        <a:lt2>
          <a:srgbClr val="515BA7"/>
        </a:lt2>
        <a:accent1>
          <a:srgbClr val="8BD8E7"/>
        </a:accent1>
        <a:accent2>
          <a:srgbClr val="A5AAD3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959ABF"/>
        </a:accent6>
        <a:hlink>
          <a:srgbClr val="B78AFA"/>
        </a:hlink>
        <a:folHlink>
          <a:srgbClr val="A0A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6">
        <a:dk1>
          <a:srgbClr val="545472"/>
        </a:dk1>
        <a:lt1>
          <a:srgbClr val="FFFFFF"/>
        </a:lt1>
        <a:dk2>
          <a:srgbClr val="37467F"/>
        </a:dk2>
        <a:lt2>
          <a:srgbClr val="547A3C"/>
        </a:lt2>
        <a:accent1>
          <a:srgbClr val="8BD8E7"/>
        </a:accent1>
        <a:accent2>
          <a:srgbClr val="B7D3A5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A6BF95"/>
        </a:accent6>
        <a:hlink>
          <a:srgbClr val="619147"/>
        </a:hlink>
        <a:folHlink>
          <a:srgbClr val="94BE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7">
        <a:dk1>
          <a:srgbClr val="545472"/>
        </a:dk1>
        <a:lt1>
          <a:srgbClr val="FFFFFF"/>
        </a:lt1>
        <a:dk2>
          <a:srgbClr val="655851"/>
        </a:dk2>
        <a:lt2>
          <a:srgbClr val="B49234"/>
        </a:lt2>
        <a:accent1>
          <a:srgbClr val="F8C684"/>
        </a:accent1>
        <a:accent2>
          <a:srgbClr val="E1CE97"/>
        </a:accent2>
        <a:accent3>
          <a:srgbClr val="FFFFFF"/>
        </a:accent3>
        <a:accent4>
          <a:srgbClr val="464660"/>
        </a:accent4>
        <a:accent5>
          <a:srgbClr val="FBDFC2"/>
        </a:accent5>
        <a:accent6>
          <a:srgbClr val="CCBA88"/>
        </a:accent6>
        <a:hlink>
          <a:srgbClr val="7C6148"/>
        </a:hlink>
        <a:folHlink>
          <a:srgbClr val="8E85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1677</TotalTime>
  <Words>1530</Words>
  <Application>Microsoft Office PowerPoint</Application>
  <PresentationFormat>全屏显示(16:9)</PresentationFormat>
  <Paragraphs>300</Paragraphs>
  <Slides>37</Slides>
  <Notes>3</Notes>
  <HiddenSlides>0</HiddenSlides>
  <MMClips>2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61" baseType="lpstr">
      <vt:lpstr>黑体</vt:lpstr>
      <vt:lpstr>楷体_GB2312</vt:lpstr>
      <vt:lpstr>隶书</vt:lpstr>
      <vt:lpstr>宋体</vt:lpstr>
      <vt:lpstr>Arial</vt:lpstr>
      <vt:lpstr>Calibri</vt:lpstr>
      <vt:lpstr>Symbol</vt:lpstr>
      <vt:lpstr>Tahoma</vt:lpstr>
      <vt:lpstr>Times New Roman</vt:lpstr>
      <vt:lpstr>Wingdings</vt:lpstr>
      <vt:lpstr>2_第六版母版</vt:lpstr>
      <vt:lpstr>3_第六版母版</vt:lpstr>
      <vt:lpstr>4_第六版母版</vt:lpstr>
      <vt:lpstr>5_第六版母版</vt:lpstr>
      <vt:lpstr>6_第六版母版</vt:lpstr>
      <vt:lpstr>7_第六版母版</vt:lpstr>
      <vt:lpstr>默认设计模板</vt:lpstr>
      <vt:lpstr>6_默认设计模板</vt:lpstr>
      <vt:lpstr>Sumi Painting</vt:lpstr>
      <vt:lpstr>2_默认设计模板</vt:lpstr>
      <vt:lpstr>1_默认设计模板</vt:lpstr>
      <vt:lpstr>Equation</vt:lpstr>
      <vt:lpstr>公式</vt:lpstr>
      <vt:lpstr>Microsoft Equation 3.1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江南大学理学院物理系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13-1 准静态过程 功 热量</dc:title>
  <dc:creator>何跃娟</dc:creator>
  <cp:lastModifiedBy>Administrator</cp:lastModifiedBy>
  <cp:revision>367</cp:revision>
  <dcterms:created xsi:type="dcterms:W3CDTF">2005-09-11T15:39:18Z</dcterms:created>
  <dcterms:modified xsi:type="dcterms:W3CDTF">2024-05-31T23:45:06Z</dcterms:modified>
</cp:coreProperties>
</file>